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308" r:id="rId5"/>
    <p:sldId id="309" r:id="rId6"/>
    <p:sldId id="264" r:id="rId7"/>
    <p:sldId id="312" r:id="rId8"/>
    <p:sldId id="313" r:id="rId9"/>
    <p:sldId id="314" r:id="rId10"/>
    <p:sldId id="315" r:id="rId11"/>
    <p:sldId id="316" r:id="rId12"/>
    <p:sldId id="310" r:id="rId13"/>
    <p:sldId id="318" r:id="rId14"/>
    <p:sldId id="319" r:id="rId15"/>
    <p:sldId id="321" r:id="rId16"/>
    <p:sldId id="323" r:id="rId17"/>
    <p:sldId id="322" r:id="rId18"/>
    <p:sldId id="325" r:id="rId19"/>
    <p:sldId id="326" r:id="rId20"/>
    <p:sldId id="324" r:id="rId21"/>
    <p:sldId id="328" r:id="rId22"/>
    <p:sldId id="327" r:id="rId23"/>
    <p:sldId id="330" r:id="rId24"/>
    <p:sldId id="336" r:id="rId25"/>
    <p:sldId id="329" r:id="rId26"/>
    <p:sldId id="333" r:id="rId27"/>
    <p:sldId id="334" r:id="rId28"/>
    <p:sldId id="332" r:id="rId29"/>
    <p:sldId id="331" r:id="rId30"/>
    <p:sldId id="337" r:id="rId31"/>
    <p:sldId id="338" r:id="rId32"/>
    <p:sldId id="335" r:id="rId33"/>
    <p:sldId id="339" r:id="rId34"/>
    <p:sldId id="341" r:id="rId35"/>
    <p:sldId id="340" r:id="rId36"/>
    <p:sldId id="342" r:id="rId37"/>
    <p:sldId id="344" r:id="rId38"/>
    <p:sldId id="343" r:id="rId39"/>
    <p:sldId id="345" r:id="rId40"/>
    <p:sldId id="347" r:id="rId41"/>
    <p:sldId id="348" r:id="rId42"/>
    <p:sldId id="346" r:id="rId43"/>
    <p:sldId id="349" r:id="rId44"/>
    <p:sldId id="350" r:id="rId45"/>
    <p:sldId id="351" r:id="rId46"/>
    <p:sldId id="353" r:id="rId47"/>
    <p:sldId id="352" r:id="rId48"/>
    <p:sldId id="354" r:id="rId49"/>
    <p:sldId id="355" r:id="rId50"/>
    <p:sldId id="356" r:id="rId51"/>
    <p:sldId id="357" r:id="rId52"/>
    <p:sldId id="358" r:id="rId53"/>
    <p:sldId id="361" r:id="rId54"/>
    <p:sldId id="359" r:id="rId55"/>
    <p:sldId id="363" r:id="rId56"/>
    <p:sldId id="364" r:id="rId57"/>
    <p:sldId id="365" r:id="rId58"/>
    <p:sldId id="367" r:id="rId59"/>
    <p:sldId id="368" r:id="rId60"/>
    <p:sldId id="369" r:id="rId61"/>
    <p:sldId id="370" r:id="rId62"/>
    <p:sldId id="371" r:id="rId63"/>
    <p:sldId id="366" r:id="rId64"/>
    <p:sldId id="372" r:id="rId65"/>
    <p:sldId id="373" r:id="rId66"/>
    <p:sldId id="374" r:id="rId67"/>
    <p:sldId id="376" r:id="rId68"/>
    <p:sldId id="377" r:id="rId69"/>
    <p:sldId id="397" r:id="rId70"/>
    <p:sldId id="398" r:id="rId71"/>
    <p:sldId id="399" r:id="rId72"/>
    <p:sldId id="400" r:id="rId73"/>
    <p:sldId id="396" r:id="rId74"/>
    <p:sldId id="401" r:id="rId75"/>
    <p:sldId id="402" r:id="rId76"/>
    <p:sldId id="403" r:id="rId77"/>
    <p:sldId id="405" r:id="rId78"/>
    <p:sldId id="406" r:id="rId79"/>
    <p:sldId id="407" r:id="rId80"/>
    <p:sldId id="260" r:id="rId81"/>
    <p:sldId id="259" r:id="rId82"/>
    <p:sldId id="262" r:id="rId83"/>
    <p:sldId id="311" r:id="rId84"/>
    <p:sldId id="265" r:id="rId85"/>
    <p:sldId id="266" r:id="rId86"/>
    <p:sldId id="268" r:id="rId87"/>
    <p:sldId id="269" r:id="rId88"/>
    <p:sldId id="270" r:id="rId89"/>
    <p:sldId id="272" r:id="rId90"/>
    <p:sldId id="273" r:id="rId91"/>
    <p:sldId id="275" r:id="rId92"/>
    <p:sldId id="276" r:id="rId93"/>
    <p:sldId id="274" r:id="rId94"/>
    <p:sldId id="278" r:id="rId95"/>
    <p:sldId id="408" r:id="rId96"/>
    <p:sldId id="277" r:id="rId97"/>
    <p:sldId id="279" r:id="rId98"/>
    <p:sldId id="281" r:id="rId99"/>
    <p:sldId id="282" r:id="rId100"/>
    <p:sldId id="283" r:id="rId101"/>
    <p:sldId id="284" r:id="rId102"/>
    <p:sldId id="285" r:id="rId103"/>
    <p:sldId id="286" r:id="rId104"/>
    <p:sldId id="288" r:id="rId105"/>
    <p:sldId id="287" r:id="rId106"/>
    <p:sldId id="409" r:id="rId107"/>
    <p:sldId id="290" r:id="rId108"/>
    <p:sldId id="291" r:id="rId109"/>
    <p:sldId id="292" r:id="rId110"/>
    <p:sldId id="293" r:id="rId111"/>
    <p:sldId id="294" r:id="rId112"/>
    <p:sldId id="295" r:id="rId113"/>
    <p:sldId id="297" r:id="rId114"/>
    <p:sldId id="298" r:id="rId115"/>
    <p:sldId id="299" r:id="rId116"/>
    <p:sldId id="300" r:id="rId117"/>
    <p:sldId id="410" r:id="rId118"/>
    <p:sldId id="301" r:id="rId119"/>
    <p:sldId id="302" r:id="rId120"/>
    <p:sldId id="303" r:id="rId121"/>
    <p:sldId id="304" r:id="rId122"/>
    <p:sldId id="305" r:id="rId123"/>
    <p:sldId id="296" r:id="rId124"/>
    <p:sldId id="306" r:id="rId125"/>
    <p:sldId id="307" r:id="rId126"/>
    <p:sldId id="379" r:id="rId127"/>
    <p:sldId id="380" r:id="rId128"/>
    <p:sldId id="381" r:id="rId129"/>
    <p:sldId id="382" r:id="rId130"/>
    <p:sldId id="378" r:id="rId131"/>
    <p:sldId id="383" r:id="rId132"/>
    <p:sldId id="384" r:id="rId133"/>
    <p:sldId id="385" r:id="rId134"/>
    <p:sldId id="386" r:id="rId135"/>
    <p:sldId id="387" r:id="rId136"/>
    <p:sldId id="389" r:id="rId137"/>
    <p:sldId id="390" r:id="rId138"/>
    <p:sldId id="391" r:id="rId139"/>
    <p:sldId id="392" r:id="rId140"/>
    <p:sldId id="393" r:id="rId141"/>
    <p:sldId id="394" r:id="rId142"/>
    <p:sldId id="388" r:id="rId143"/>
    <p:sldId id="395"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111111"/>
    <a:srgbClr val="A09987"/>
    <a:srgbClr val="736E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5033" autoAdjust="0"/>
  </p:normalViewPr>
  <p:slideViewPr>
    <p:cSldViewPr snapToGrid="0">
      <p:cViewPr varScale="1">
        <p:scale>
          <a:sx n="92" d="100"/>
          <a:sy n="92" d="100"/>
        </p:scale>
        <p:origin x="144" y="82"/>
      </p:cViewPr>
      <p:guideLst/>
    </p:cSldViewPr>
  </p:slideViewPr>
  <p:outlineViewPr>
    <p:cViewPr>
      <p:scale>
        <a:sx n="33" d="100"/>
        <a:sy n="33" d="100"/>
      </p:scale>
      <p:origin x="0" y="-2377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11.svg"/></Relationships>
</file>

<file path=ppt/diagrams/_rels/data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1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637EDC-356D-4D30-845D-4E7A721EF7BC}"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33DB1C7-1878-4A58-911B-6781294AAFCA}">
      <dgm:prSet/>
      <dgm:spPr/>
      <dgm:t>
        <a:bodyPr/>
        <a:lstStyle/>
        <a:p>
          <a:r>
            <a:rPr lang="en-US" b="1" dirty="0"/>
            <a:t>Team Leader:</a:t>
          </a:r>
          <a:endParaRPr lang="en-US" dirty="0"/>
        </a:p>
      </dgm:t>
    </dgm:pt>
    <dgm:pt modelId="{60A63FED-F3F6-41B3-B4FA-012EA511570B}" type="parTrans" cxnId="{EB81EE6F-887B-4601-8943-433DD91D4D2D}">
      <dgm:prSet/>
      <dgm:spPr/>
      <dgm:t>
        <a:bodyPr/>
        <a:lstStyle/>
        <a:p>
          <a:endParaRPr lang="en-US"/>
        </a:p>
      </dgm:t>
    </dgm:pt>
    <dgm:pt modelId="{5FF74BE5-9518-482E-A9B4-EEAE56F09C1B}" type="sibTrans" cxnId="{EB81EE6F-887B-4601-8943-433DD91D4D2D}">
      <dgm:prSet/>
      <dgm:spPr/>
      <dgm:t>
        <a:bodyPr/>
        <a:lstStyle/>
        <a:p>
          <a:endParaRPr lang="en-US"/>
        </a:p>
      </dgm:t>
    </dgm:pt>
    <dgm:pt modelId="{451D47CF-7A1E-48B6-88C0-D383DF5420E3}">
      <dgm:prSet/>
      <dgm:spPr/>
      <dgm:t>
        <a:bodyPr/>
        <a:lstStyle/>
        <a:p>
          <a:r>
            <a:rPr lang="en-US" dirty="0"/>
            <a:t>Nada Ahmed Ibrahim Seddik </a:t>
          </a:r>
          <a:r>
            <a:rPr lang="en-US" b="1" dirty="0"/>
            <a:t>(1121325332)</a:t>
          </a:r>
        </a:p>
      </dgm:t>
    </dgm:pt>
    <dgm:pt modelId="{9FBBE3FB-71F9-412A-8EA5-4E6F9AD4DB3A}" type="parTrans" cxnId="{004CADF2-318C-4F40-B4A6-C8B2FEB1856E}">
      <dgm:prSet/>
      <dgm:spPr/>
      <dgm:t>
        <a:bodyPr/>
        <a:lstStyle/>
        <a:p>
          <a:endParaRPr lang="en-US"/>
        </a:p>
      </dgm:t>
    </dgm:pt>
    <dgm:pt modelId="{5FBE2F0B-9340-4A03-8623-695CF8BC9BE8}" type="sibTrans" cxnId="{004CADF2-318C-4F40-B4A6-C8B2FEB1856E}">
      <dgm:prSet/>
      <dgm:spPr/>
      <dgm:t>
        <a:bodyPr/>
        <a:lstStyle/>
        <a:p>
          <a:endParaRPr lang="en-US"/>
        </a:p>
      </dgm:t>
    </dgm:pt>
    <dgm:pt modelId="{BC7FDFCE-2857-41B4-A09B-6BC4704832D1}">
      <dgm:prSet/>
      <dgm:spPr/>
      <dgm:t>
        <a:bodyPr/>
        <a:lstStyle/>
        <a:p>
          <a:r>
            <a:rPr lang="en-US" b="1" dirty="0"/>
            <a:t>Team Members:</a:t>
          </a:r>
          <a:endParaRPr lang="en-US" dirty="0"/>
        </a:p>
      </dgm:t>
    </dgm:pt>
    <dgm:pt modelId="{33329FAC-3F4E-487F-84AA-31DCBD5CD1D6}" type="parTrans" cxnId="{27E42476-53D8-4DC2-8218-750A33C32B67}">
      <dgm:prSet/>
      <dgm:spPr/>
      <dgm:t>
        <a:bodyPr/>
        <a:lstStyle/>
        <a:p>
          <a:endParaRPr lang="en-US"/>
        </a:p>
      </dgm:t>
    </dgm:pt>
    <dgm:pt modelId="{44D27AF1-32E7-44DE-B0A6-30F55C33717D}" type="sibTrans" cxnId="{27E42476-53D8-4DC2-8218-750A33C32B67}">
      <dgm:prSet/>
      <dgm:spPr/>
      <dgm:t>
        <a:bodyPr/>
        <a:lstStyle/>
        <a:p>
          <a:endParaRPr lang="en-US"/>
        </a:p>
      </dgm:t>
    </dgm:pt>
    <dgm:pt modelId="{75EF9E39-1A99-4917-887C-45101B753969}">
      <dgm:prSet/>
      <dgm:spPr/>
      <dgm:t>
        <a:bodyPr/>
        <a:lstStyle/>
        <a:p>
          <a:r>
            <a:rPr lang="en-US" dirty="0"/>
            <a:t>Mohamed </a:t>
          </a:r>
          <a:r>
            <a:rPr lang="en-US" dirty="0" err="1"/>
            <a:t>Khallaf</a:t>
          </a:r>
          <a:r>
            <a:rPr lang="en-US" dirty="0"/>
            <a:t> Mourad Mohamed </a:t>
          </a:r>
          <a:r>
            <a:rPr lang="en-US" b="1" dirty="0"/>
            <a:t>(21020711)</a:t>
          </a:r>
        </a:p>
      </dgm:t>
    </dgm:pt>
    <dgm:pt modelId="{DCD6333F-FA46-45F4-A796-D48D4F767337}" type="parTrans" cxnId="{E14F674B-2744-4243-8EB5-2BD748FC47FB}">
      <dgm:prSet/>
      <dgm:spPr/>
      <dgm:t>
        <a:bodyPr/>
        <a:lstStyle/>
        <a:p>
          <a:endParaRPr lang="en-US"/>
        </a:p>
      </dgm:t>
    </dgm:pt>
    <dgm:pt modelId="{C21238C6-829C-4A72-A397-31E293E02678}" type="sibTrans" cxnId="{E14F674B-2744-4243-8EB5-2BD748FC47FB}">
      <dgm:prSet/>
      <dgm:spPr/>
      <dgm:t>
        <a:bodyPr/>
        <a:lstStyle/>
        <a:p>
          <a:endParaRPr lang="en-US"/>
        </a:p>
      </dgm:t>
    </dgm:pt>
    <dgm:pt modelId="{83F934EC-71CE-4122-B7A2-E898342D6802}">
      <dgm:prSet/>
      <dgm:spPr/>
      <dgm:t>
        <a:bodyPr/>
        <a:lstStyle/>
        <a:p>
          <a:r>
            <a:rPr lang="it-IT" dirty="0"/>
            <a:t>Al`aa Fawzi Abdelgawad </a:t>
          </a:r>
          <a:r>
            <a:rPr lang="it-IT" b="1" dirty="0"/>
            <a:t>(21009361)</a:t>
          </a:r>
          <a:endParaRPr lang="en-US" b="1" dirty="0"/>
        </a:p>
      </dgm:t>
    </dgm:pt>
    <dgm:pt modelId="{D54A45A1-29DB-457F-86C4-3C7989DEF8A2}" type="parTrans" cxnId="{D9FED69F-BD8E-487F-A8A9-2F07973B7A4B}">
      <dgm:prSet/>
      <dgm:spPr/>
      <dgm:t>
        <a:bodyPr/>
        <a:lstStyle/>
        <a:p>
          <a:endParaRPr lang="en-US"/>
        </a:p>
      </dgm:t>
    </dgm:pt>
    <dgm:pt modelId="{D1EA890D-85EB-4DD1-8004-1E6EC19B012B}" type="sibTrans" cxnId="{D9FED69F-BD8E-487F-A8A9-2F07973B7A4B}">
      <dgm:prSet/>
      <dgm:spPr/>
      <dgm:t>
        <a:bodyPr/>
        <a:lstStyle/>
        <a:p>
          <a:endParaRPr lang="en-US"/>
        </a:p>
      </dgm:t>
    </dgm:pt>
    <dgm:pt modelId="{08B25FFA-9C57-465C-AAC4-65E4712DEED9}">
      <dgm:prSet/>
      <dgm:spPr/>
      <dgm:t>
        <a:bodyPr/>
        <a:lstStyle/>
        <a:p>
          <a:r>
            <a:rPr lang="en-US" dirty="0"/>
            <a:t>Hamdy Atta </a:t>
          </a:r>
          <a:r>
            <a:rPr lang="en-US" dirty="0" err="1"/>
            <a:t>Esmael</a:t>
          </a:r>
          <a:r>
            <a:rPr lang="en-US" dirty="0"/>
            <a:t> Hashem </a:t>
          </a:r>
          <a:r>
            <a:rPr lang="en-US" b="1" dirty="0"/>
            <a:t>(21049661)</a:t>
          </a:r>
        </a:p>
      </dgm:t>
    </dgm:pt>
    <dgm:pt modelId="{05E858C1-0440-4CA5-B32F-F02CD7C5AC8C}" type="parTrans" cxnId="{59444A7A-6278-41F5-94BF-24D6A30E51C6}">
      <dgm:prSet/>
      <dgm:spPr/>
      <dgm:t>
        <a:bodyPr/>
        <a:lstStyle/>
        <a:p>
          <a:endParaRPr lang="en-US"/>
        </a:p>
      </dgm:t>
    </dgm:pt>
    <dgm:pt modelId="{AEFEC048-11E6-4016-864E-27227114498D}" type="sibTrans" cxnId="{59444A7A-6278-41F5-94BF-24D6A30E51C6}">
      <dgm:prSet/>
      <dgm:spPr/>
      <dgm:t>
        <a:bodyPr/>
        <a:lstStyle/>
        <a:p>
          <a:endParaRPr lang="en-US"/>
        </a:p>
      </dgm:t>
    </dgm:pt>
    <dgm:pt modelId="{8FE93875-04B0-4232-A4E5-66B07C72685F}">
      <dgm:prSet/>
      <dgm:spPr/>
      <dgm:t>
        <a:bodyPr/>
        <a:lstStyle/>
        <a:p>
          <a:r>
            <a:rPr lang="en-US" dirty="0" err="1"/>
            <a:t>Ahd</a:t>
          </a:r>
          <a:r>
            <a:rPr lang="en-US" dirty="0"/>
            <a:t> Abdelkader Mohamed </a:t>
          </a:r>
          <a:r>
            <a:rPr lang="en-US" b="1" dirty="0"/>
            <a:t>(222163306)</a:t>
          </a:r>
        </a:p>
      </dgm:t>
    </dgm:pt>
    <dgm:pt modelId="{19109877-CC68-4B60-B14D-76A5A3E753A7}" type="parTrans" cxnId="{4BA355CD-E1A0-44E7-8C4B-406DA55A799F}">
      <dgm:prSet/>
      <dgm:spPr/>
      <dgm:t>
        <a:bodyPr/>
        <a:lstStyle/>
        <a:p>
          <a:endParaRPr lang="en-US"/>
        </a:p>
      </dgm:t>
    </dgm:pt>
    <dgm:pt modelId="{4BE3A5A1-C011-431C-9ACD-2C602C6AA5A2}" type="sibTrans" cxnId="{4BA355CD-E1A0-44E7-8C4B-406DA55A799F}">
      <dgm:prSet/>
      <dgm:spPr/>
      <dgm:t>
        <a:bodyPr/>
        <a:lstStyle/>
        <a:p>
          <a:endParaRPr lang="en-US"/>
        </a:p>
      </dgm:t>
    </dgm:pt>
    <dgm:pt modelId="{E6D13044-60CA-4EB1-A8F0-54F4FFA59F6C}">
      <dgm:prSet/>
      <dgm:spPr/>
      <dgm:t>
        <a:bodyPr/>
        <a:lstStyle/>
        <a:p>
          <a:r>
            <a:rPr lang="en-US" dirty="0"/>
            <a:t>Ebrahim Elsayed </a:t>
          </a:r>
          <a:r>
            <a:rPr lang="en-US" dirty="0" err="1"/>
            <a:t>Mohmoud</a:t>
          </a:r>
          <a:r>
            <a:rPr lang="en-US" dirty="0"/>
            <a:t> </a:t>
          </a:r>
          <a:r>
            <a:rPr lang="en-US" b="1" dirty="0"/>
            <a:t>(21020337)</a:t>
          </a:r>
        </a:p>
      </dgm:t>
    </dgm:pt>
    <dgm:pt modelId="{37A4D67D-DE4D-4BC7-92FB-873CB9D6106F}" type="parTrans" cxnId="{E33BF0FD-7C40-468A-8CD9-4766308B2101}">
      <dgm:prSet/>
      <dgm:spPr/>
      <dgm:t>
        <a:bodyPr/>
        <a:lstStyle/>
        <a:p>
          <a:endParaRPr lang="en-US"/>
        </a:p>
      </dgm:t>
    </dgm:pt>
    <dgm:pt modelId="{20AE7271-33AD-4578-BAD1-3360CEFEC3A7}" type="sibTrans" cxnId="{E33BF0FD-7C40-468A-8CD9-4766308B2101}">
      <dgm:prSet/>
      <dgm:spPr/>
      <dgm:t>
        <a:bodyPr/>
        <a:lstStyle/>
        <a:p>
          <a:endParaRPr lang="en-US"/>
        </a:p>
      </dgm:t>
    </dgm:pt>
    <dgm:pt modelId="{EF6715F3-5AF6-4D73-9376-72F42F19A507}" type="pres">
      <dgm:prSet presAssocID="{42637EDC-356D-4D30-845D-4E7A721EF7BC}" presName="vert0" presStyleCnt="0">
        <dgm:presLayoutVars>
          <dgm:dir/>
          <dgm:animOne val="branch"/>
          <dgm:animLvl val="lvl"/>
        </dgm:presLayoutVars>
      </dgm:prSet>
      <dgm:spPr/>
    </dgm:pt>
    <dgm:pt modelId="{A824D688-116F-447B-A834-5BF1F0548CF9}" type="pres">
      <dgm:prSet presAssocID="{D33DB1C7-1878-4A58-911B-6781294AAFCA}" presName="thickLine" presStyleLbl="alignNode1" presStyleIdx="0" presStyleCnt="8"/>
      <dgm:spPr/>
    </dgm:pt>
    <dgm:pt modelId="{89DAE520-05F5-479C-8D45-23177A573356}" type="pres">
      <dgm:prSet presAssocID="{D33DB1C7-1878-4A58-911B-6781294AAFCA}" presName="horz1" presStyleCnt="0"/>
      <dgm:spPr/>
    </dgm:pt>
    <dgm:pt modelId="{67CA7124-5280-4F5F-A1EE-309BE5A53962}" type="pres">
      <dgm:prSet presAssocID="{D33DB1C7-1878-4A58-911B-6781294AAFCA}" presName="tx1" presStyleLbl="revTx" presStyleIdx="0" presStyleCnt="8"/>
      <dgm:spPr/>
    </dgm:pt>
    <dgm:pt modelId="{F7DC6899-876B-4A74-8E1A-600F0C7E92D6}" type="pres">
      <dgm:prSet presAssocID="{D33DB1C7-1878-4A58-911B-6781294AAFCA}" presName="vert1" presStyleCnt="0"/>
      <dgm:spPr/>
    </dgm:pt>
    <dgm:pt modelId="{32602278-0C3F-46DE-AA09-E81BBB3C361A}" type="pres">
      <dgm:prSet presAssocID="{451D47CF-7A1E-48B6-88C0-D383DF5420E3}" presName="thickLine" presStyleLbl="alignNode1" presStyleIdx="1" presStyleCnt="8"/>
      <dgm:spPr/>
    </dgm:pt>
    <dgm:pt modelId="{0F0EA52E-080E-4435-8089-C4B6AFB5BE75}" type="pres">
      <dgm:prSet presAssocID="{451D47CF-7A1E-48B6-88C0-D383DF5420E3}" presName="horz1" presStyleCnt="0"/>
      <dgm:spPr/>
    </dgm:pt>
    <dgm:pt modelId="{BD7C591D-BE27-4576-A04A-1CB1046B6B9C}" type="pres">
      <dgm:prSet presAssocID="{451D47CF-7A1E-48B6-88C0-D383DF5420E3}" presName="tx1" presStyleLbl="revTx" presStyleIdx="1" presStyleCnt="8"/>
      <dgm:spPr/>
    </dgm:pt>
    <dgm:pt modelId="{3B3E287A-8043-4189-A4E3-71F07716731B}" type="pres">
      <dgm:prSet presAssocID="{451D47CF-7A1E-48B6-88C0-D383DF5420E3}" presName="vert1" presStyleCnt="0"/>
      <dgm:spPr/>
    </dgm:pt>
    <dgm:pt modelId="{5C169176-F71C-4FFD-A75F-0AEE333B3C39}" type="pres">
      <dgm:prSet presAssocID="{BC7FDFCE-2857-41B4-A09B-6BC4704832D1}" presName="thickLine" presStyleLbl="alignNode1" presStyleIdx="2" presStyleCnt="8"/>
      <dgm:spPr/>
    </dgm:pt>
    <dgm:pt modelId="{5F738EE5-7A02-4624-B4C8-AF9E48057A1D}" type="pres">
      <dgm:prSet presAssocID="{BC7FDFCE-2857-41B4-A09B-6BC4704832D1}" presName="horz1" presStyleCnt="0"/>
      <dgm:spPr/>
    </dgm:pt>
    <dgm:pt modelId="{04A27C12-D0EA-4C1F-B66F-9F96A85D4C55}" type="pres">
      <dgm:prSet presAssocID="{BC7FDFCE-2857-41B4-A09B-6BC4704832D1}" presName="tx1" presStyleLbl="revTx" presStyleIdx="2" presStyleCnt="8"/>
      <dgm:spPr/>
    </dgm:pt>
    <dgm:pt modelId="{824A81BC-571B-4905-BC7F-6279D0CD16D5}" type="pres">
      <dgm:prSet presAssocID="{BC7FDFCE-2857-41B4-A09B-6BC4704832D1}" presName="vert1" presStyleCnt="0"/>
      <dgm:spPr/>
    </dgm:pt>
    <dgm:pt modelId="{A5CCB62D-0B18-485D-8A90-8D528BA8A7CC}" type="pres">
      <dgm:prSet presAssocID="{75EF9E39-1A99-4917-887C-45101B753969}" presName="thickLine" presStyleLbl="alignNode1" presStyleIdx="3" presStyleCnt="8"/>
      <dgm:spPr/>
    </dgm:pt>
    <dgm:pt modelId="{BF89AC44-2C5D-47D9-AE6F-16C2302C3770}" type="pres">
      <dgm:prSet presAssocID="{75EF9E39-1A99-4917-887C-45101B753969}" presName="horz1" presStyleCnt="0"/>
      <dgm:spPr/>
    </dgm:pt>
    <dgm:pt modelId="{09744D13-FAD3-4407-85C0-19E127B51E45}" type="pres">
      <dgm:prSet presAssocID="{75EF9E39-1A99-4917-887C-45101B753969}" presName="tx1" presStyleLbl="revTx" presStyleIdx="3" presStyleCnt="8"/>
      <dgm:spPr/>
    </dgm:pt>
    <dgm:pt modelId="{4B17E266-0B84-48B6-85E6-C7E9101C65C5}" type="pres">
      <dgm:prSet presAssocID="{75EF9E39-1A99-4917-887C-45101B753969}" presName="vert1" presStyleCnt="0"/>
      <dgm:spPr/>
    </dgm:pt>
    <dgm:pt modelId="{E53ACC94-7B49-4E36-9870-08F6AFB7D8F8}" type="pres">
      <dgm:prSet presAssocID="{83F934EC-71CE-4122-B7A2-E898342D6802}" presName="thickLine" presStyleLbl="alignNode1" presStyleIdx="4" presStyleCnt="8"/>
      <dgm:spPr/>
    </dgm:pt>
    <dgm:pt modelId="{DAF49AD3-68D7-488C-96A3-64D43B512360}" type="pres">
      <dgm:prSet presAssocID="{83F934EC-71CE-4122-B7A2-E898342D6802}" presName="horz1" presStyleCnt="0"/>
      <dgm:spPr/>
    </dgm:pt>
    <dgm:pt modelId="{F23655CF-B769-4784-8352-2BDED4EBF788}" type="pres">
      <dgm:prSet presAssocID="{83F934EC-71CE-4122-B7A2-E898342D6802}" presName="tx1" presStyleLbl="revTx" presStyleIdx="4" presStyleCnt="8"/>
      <dgm:spPr/>
    </dgm:pt>
    <dgm:pt modelId="{9872AD73-4CD6-4599-ADC6-6AB4A4B7709D}" type="pres">
      <dgm:prSet presAssocID="{83F934EC-71CE-4122-B7A2-E898342D6802}" presName="vert1" presStyleCnt="0"/>
      <dgm:spPr/>
    </dgm:pt>
    <dgm:pt modelId="{20119034-8219-4F8C-AD65-BF4B8382F6A5}" type="pres">
      <dgm:prSet presAssocID="{08B25FFA-9C57-465C-AAC4-65E4712DEED9}" presName="thickLine" presStyleLbl="alignNode1" presStyleIdx="5" presStyleCnt="8"/>
      <dgm:spPr/>
    </dgm:pt>
    <dgm:pt modelId="{CED94EED-C17E-43DA-91E8-763F37BE594C}" type="pres">
      <dgm:prSet presAssocID="{08B25FFA-9C57-465C-AAC4-65E4712DEED9}" presName="horz1" presStyleCnt="0"/>
      <dgm:spPr/>
    </dgm:pt>
    <dgm:pt modelId="{FFEBB835-C8F8-4787-ACE7-62B677F03713}" type="pres">
      <dgm:prSet presAssocID="{08B25FFA-9C57-465C-AAC4-65E4712DEED9}" presName="tx1" presStyleLbl="revTx" presStyleIdx="5" presStyleCnt="8"/>
      <dgm:spPr/>
    </dgm:pt>
    <dgm:pt modelId="{D7ED5BFD-5B5A-48D9-9C4E-472075781286}" type="pres">
      <dgm:prSet presAssocID="{08B25FFA-9C57-465C-AAC4-65E4712DEED9}" presName="vert1" presStyleCnt="0"/>
      <dgm:spPr/>
    </dgm:pt>
    <dgm:pt modelId="{C8BA4653-DFE2-4503-A470-AAC188A81D53}" type="pres">
      <dgm:prSet presAssocID="{8FE93875-04B0-4232-A4E5-66B07C72685F}" presName="thickLine" presStyleLbl="alignNode1" presStyleIdx="6" presStyleCnt="8"/>
      <dgm:spPr/>
    </dgm:pt>
    <dgm:pt modelId="{9B7D253C-B103-4E01-9090-6D97B4C2EB26}" type="pres">
      <dgm:prSet presAssocID="{8FE93875-04B0-4232-A4E5-66B07C72685F}" presName="horz1" presStyleCnt="0"/>
      <dgm:spPr/>
    </dgm:pt>
    <dgm:pt modelId="{5F399D38-83D9-4053-B669-3146302A78E7}" type="pres">
      <dgm:prSet presAssocID="{8FE93875-04B0-4232-A4E5-66B07C72685F}" presName="tx1" presStyleLbl="revTx" presStyleIdx="6" presStyleCnt="8"/>
      <dgm:spPr/>
    </dgm:pt>
    <dgm:pt modelId="{1CCF9841-C3FD-44E5-96C5-32692BEA41C9}" type="pres">
      <dgm:prSet presAssocID="{8FE93875-04B0-4232-A4E5-66B07C72685F}" presName="vert1" presStyleCnt="0"/>
      <dgm:spPr/>
    </dgm:pt>
    <dgm:pt modelId="{7A3119E5-7BA2-47C3-A9FC-D02448C58118}" type="pres">
      <dgm:prSet presAssocID="{E6D13044-60CA-4EB1-A8F0-54F4FFA59F6C}" presName="thickLine" presStyleLbl="alignNode1" presStyleIdx="7" presStyleCnt="8"/>
      <dgm:spPr/>
    </dgm:pt>
    <dgm:pt modelId="{1ED835AB-BD3C-474F-9356-69D552DC3BBD}" type="pres">
      <dgm:prSet presAssocID="{E6D13044-60CA-4EB1-A8F0-54F4FFA59F6C}" presName="horz1" presStyleCnt="0"/>
      <dgm:spPr/>
    </dgm:pt>
    <dgm:pt modelId="{61A27AEE-8598-4351-8A4B-565CE247603F}" type="pres">
      <dgm:prSet presAssocID="{E6D13044-60CA-4EB1-A8F0-54F4FFA59F6C}" presName="tx1" presStyleLbl="revTx" presStyleIdx="7" presStyleCnt="8"/>
      <dgm:spPr/>
    </dgm:pt>
    <dgm:pt modelId="{C580D59B-B051-489C-98CA-384218434FFC}" type="pres">
      <dgm:prSet presAssocID="{E6D13044-60CA-4EB1-A8F0-54F4FFA59F6C}" presName="vert1" presStyleCnt="0"/>
      <dgm:spPr/>
    </dgm:pt>
  </dgm:ptLst>
  <dgm:cxnLst>
    <dgm:cxn modelId="{664B9901-7421-4745-8FBF-1653D16ABA82}" type="presOf" srcId="{42637EDC-356D-4D30-845D-4E7A721EF7BC}" destId="{EF6715F3-5AF6-4D73-9376-72F42F19A507}" srcOrd="0" destOrd="0" presId="urn:microsoft.com/office/officeart/2008/layout/LinedList"/>
    <dgm:cxn modelId="{B8115325-8550-4A3D-8AA0-9DA02AECD3E8}" type="presOf" srcId="{E6D13044-60CA-4EB1-A8F0-54F4FFA59F6C}" destId="{61A27AEE-8598-4351-8A4B-565CE247603F}" srcOrd="0" destOrd="0" presId="urn:microsoft.com/office/officeart/2008/layout/LinedList"/>
    <dgm:cxn modelId="{9292C326-6E67-49D4-9127-4946DEFB4D27}" type="presOf" srcId="{451D47CF-7A1E-48B6-88C0-D383DF5420E3}" destId="{BD7C591D-BE27-4576-A04A-1CB1046B6B9C}" srcOrd="0" destOrd="0" presId="urn:microsoft.com/office/officeart/2008/layout/LinedList"/>
    <dgm:cxn modelId="{44908A46-6535-499D-BC15-BEEFE3D10D89}" type="presOf" srcId="{BC7FDFCE-2857-41B4-A09B-6BC4704832D1}" destId="{04A27C12-D0EA-4C1F-B66F-9F96A85D4C55}" srcOrd="0" destOrd="0" presId="urn:microsoft.com/office/officeart/2008/layout/LinedList"/>
    <dgm:cxn modelId="{E14F674B-2744-4243-8EB5-2BD748FC47FB}" srcId="{42637EDC-356D-4D30-845D-4E7A721EF7BC}" destId="{75EF9E39-1A99-4917-887C-45101B753969}" srcOrd="3" destOrd="0" parTransId="{DCD6333F-FA46-45F4-A796-D48D4F767337}" sibTransId="{C21238C6-829C-4A72-A397-31E293E02678}"/>
    <dgm:cxn modelId="{EB81EE6F-887B-4601-8943-433DD91D4D2D}" srcId="{42637EDC-356D-4D30-845D-4E7A721EF7BC}" destId="{D33DB1C7-1878-4A58-911B-6781294AAFCA}" srcOrd="0" destOrd="0" parTransId="{60A63FED-F3F6-41B3-B4FA-012EA511570B}" sibTransId="{5FF74BE5-9518-482E-A9B4-EEAE56F09C1B}"/>
    <dgm:cxn modelId="{D3561170-3809-48C7-B31D-E7F4BA19871C}" type="presOf" srcId="{83F934EC-71CE-4122-B7A2-E898342D6802}" destId="{F23655CF-B769-4784-8352-2BDED4EBF788}" srcOrd="0" destOrd="0" presId="urn:microsoft.com/office/officeart/2008/layout/LinedList"/>
    <dgm:cxn modelId="{B9417055-C024-43D4-9486-B2D5CAB1B4BE}" type="presOf" srcId="{08B25FFA-9C57-465C-AAC4-65E4712DEED9}" destId="{FFEBB835-C8F8-4787-ACE7-62B677F03713}" srcOrd="0" destOrd="0" presId="urn:microsoft.com/office/officeart/2008/layout/LinedList"/>
    <dgm:cxn modelId="{27E42476-53D8-4DC2-8218-750A33C32B67}" srcId="{42637EDC-356D-4D30-845D-4E7A721EF7BC}" destId="{BC7FDFCE-2857-41B4-A09B-6BC4704832D1}" srcOrd="2" destOrd="0" parTransId="{33329FAC-3F4E-487F-84AA-31DCBD5CD1D6}" sibTransId="{44D27AF1-32E7-44DE-B0A6-30F55C33717D}"/>
    <dgm:cxn modelId="{59444A7A-6278-41F5-94BF-24D6A30E51C6}" srcId="{42637EDC-356D-4D30-845D-4E7A721EF7BC}" destId="{08B25FFA-9C57-465C-AAC4-65E4712DEED9}" srcOrd="5" destOrd="0" parTransId="{05E858C1-0440-4CA5-B32F-F02CD7C5AC8C}" sibTransId="{AEFEC048-11E6-4016-864E-27227114498D}"/>
    <dgm:cxn modelId="{D9FED69F-BD8E-487F-A8A9-2F07973B7A4B}" srcId="{42637EDC-356D-4D30-845D-4E7A721EF7BC}" destId="{83F934EC-71CE-4122-B7A2-E898342D6802}" srcOrd="4" destOrd="0" parTransId="{D54A45A1-29DB-457F-86C4-3C7989DEF8A2}" sibTransId="{D1EA890D-85EB-4DD1-8004-1E6EC19B012B}"/>
    <dgm:cxn modelId="{BED1CEB2-1A53-4AC4-A7B9-5FED89AFD730}" type="presOf" srcId="{8FE93875-04B0-4232-A4E5-66B07C72685F}" destId="{5F399D38-83D9-4053-B669-3146302A78E7}" srcOrd="0" destOrd="0" presId="urn:microsoft.com/office/officeart/2008/layout/LinedList"/>
    <dgm:cxn modelId="{4BA355CD-E1A0-44E7-8C4B-406DA55A799F}" srcId="{42637EDC-356D-4D30-845D-4E7A721EF7BC}" destId="{8FE93875-04B0-4232-A4E5-66B07C72685F}" srcOrd="6" destOrd="0" parTransId="{19109877-CC68-4B60-B14D-76A5A3E753A7}" sibTransId="{4BE3A5A1-C011-431C-9ACD-2C602C6AA5A2}"/>
    <dgm:cxn modelId="{33FFCBE3-EE8F-4912-8448-8464CBCAA485}" type="presOf" srcId="{D33DB1C7-1878-4A58-911B-6781294AAFCA}" destId="{67CA7124-5280-4F5F-A1EE-309BE5A53962}" srcOrd="0" destOrd="0" presId="urn:microsoft.com/office/officeart/2008/layout/LinedList"/>
    <dgm:cxn modelId="{004CADF2-318C-4F40-B4A6-C8B2FEB1856E}" srcId="{42637EDC-356D-4D30-845D-4E7A721EF7BC}" destId="{451D47CF-7A1E-48B6-88C0-D383DF5420E3}" srcOrd="1" destOrd="0" parTransId="{9FBBE3FB-71F9-412A-8EA5-4E6F9AD4DB3A}" sibTransId="{5FBE2F0B-9340-4A03-8623-695CF8BC9BE8}"/>
    <dgm:cxn modelId="{E33BF0FD-7C40-468A-8CD9-4766308B2101}" srcId="{42637EDC-356D-4D30-845D-4E7A721EF7BC}" destId="{E6D13044-60CA-4EB1-A8F0-54F4FFA59F6C}" srcOrd="7" destOrd="0" parTransId="{37A4D67D-DE4D-4BC7-92FB-873CB9D6106F}" sibTransId="{20AE7271-33AD-4578-BAD1-3360CEFEC3A7}"/>
    <dgm:cxn modelId="{520877FF-E74D-4E61-AD77-C8FDF1A5964A}" type="presOf" srcId="{75EF9E39-1A99-4917-887C-45101B753969}" destId="{09744D13-FAD3-4407-85C0-19E127B51E45}" srcOrd="0" destOrd="0" presId="urn:microsoft.com/office/officeart/2008/layout/LinedList"/>
    <dgm:cxn modelId="{DEF9B2A9-6BDB-47A3-8313-A6752FD44CB8}" type="presParOf" srcId="{EF6715F3-5AF6-4D73-9376-72F42F19A507}" destId="{A824D688-116F-447B-A834-5BF1F0548CF9}" srcOrd="0" destOrd="0" presId="urn:microsoft.com/office/officeart/2008/layout/LinedList"/>
    <dgm:cxn modelId="{DDD9DD73-27B3-4B7C-A89E-8804D7E86AC9}" type="presParOf" srcId="{EF6715F3-5AF6-4D73-9376-72F42F19A507}" destId="{89DAE520-05F5-479C-8D45-23177A573356}" srcOrd="1" destOrd="0" presId="urn:microsoft.com/office/officeart/2008/layout/LinedList"/>
    <dgm:cxn modelId="{16552C0B-E5AA-4C33-AD34-85B37BB9CD64}" type="presParOf" srcId="{89DAE520-05F5-479C-8D45-23177A573356}" destId="{67CA7124-5280-4F5F-A1EE-309BE5A53962}" srcOrd="0" destOrd="0" presId="urn:microsoft.com/office/officeart/2008/layout/LinedList"/>
    <dgm:cxn modelId="{C2C21323-A023-4F9D-BF8B-9397BDD0BBE1}" type="presParOf" srcId="{89DAE520-05F5-479C-8D45-23177A573356}" destId="{F7DC6899-876B-4A74-8E1A-600F0C7E92D6}" srcOrd="1" destOrd="0" presId="urn:microsoft.com/office/officeart/2008/layout/LinedList"/>
    <dgm:cxn modelId="{D39AEA3E-7D4B-4116-A7CE-5946512F4851}" type="presParOf" srcId="{EF6715F3-5AF6-4D73-9376-72F42F19A507}" destId="{32602278-0C3F-46DE-AA09-E81BBB3C361A}" srcOrd="2" destOrd="0" presId="urn:microsoft.com/office/officeart/2008/layout/LinedList"/>
    <dgm:cxn modelId="{4DC65D12-4777-419A-B906-98D2815E84E4}" type="presParOf" srcId="{EF6715F3-5AF6-4D73-9376-72F42F19A507}" destId="{0F0EA52E-080E-4435-8089-C4B6AFB5BE75}" srcOrd="3" destOrd="0" presId="urn:microsoft.com/office/officeart/2008/layout/LinedList"/>
    <dgm:cxn modelId="{16DEBE5A-8E68-4BBC-8DDD-88CA709DF661}" type="presParOf" srcId="{0F0EA52E-080E-4435-8089-C4B6AFB5BE75}" destId="{BD7C591D-BE27-4576-A04A-1CB1046B6B9C}" srcOrd="0" destOrd="0" presId="urn:microsoft.com/office/officeart/2008/layout/LinedList"/>
    <dgm:cxn modelId="{F7FB8694-5739-4A26-881C-3429E9A75F79}" type="presParOf" srcId="{0F0EA52E-080E-4435-8089-C4B6AFB5BE75}" destId="{3B3E287A-8043-4189-A4E3-71F07716731B}" srcOrd="1" destOrd="0" presId="urn:microsoft.com/office/officeart/2008/layout/LinedList"/>
    <dgm:cxn modelId="{D9E140DE-BC6D-4770-8DF5-AF28985D236E}" type="presParOf" srcId="{EF6715F3-5AF6-4D73-9376-72F42F19A507}" destId="{5C169176-F71C-4FFD-A75F-0AEE333B3C39}" srcOrd="4" destOrd="0" presId="urn:microsoft.com/office/officeart/2008/layout/LinedList"/>
    <dgm:cxn modelId="{40287F94-FEDB-414B-BBC1-5249B30FA93B}" type="presParOf" srcId="{EF6715F3-5AF6-4D73-9376-72F42F19A507}" destId="{5F738EE5-7A02-4624-B4C8-AF9E48057A1D}" srcOrd="5" destOrd="0" presId="urn:microsoft.com/office/officeart/2008/layout/LinedList"/>
    <dgm:cxn modelId="{C3D9764A-C85B-4424-B59C-7772A60768E1}" type="presParOf" srcId="{5F738EE5-7A02-4624-B4C8-AF9E48057A1D}" destId="{04A27C12-D0EA-4C1F-B66F-9F96A85D4C55}" srcOrd="0" destOrd="0" presId="urn:microsoft.com/office/officeart/2008/layout/LinedList"/>
    <dgm:cxn modelId="{2FCE4424-B4E9-4F22-81CE-0B0C040F09AA}" type="presParOf" srcId="{5F738EE5-7A02-4624-B4C8-AF9E48057A1D}" destId="{824A81BC-571B-4905-BC7F-6279D0CD16D5}" srcOrd="1" destOrd="0" presId="urn:microsoft.com/office/officeart/2008/layout/LinedList"/>
    <dgm:cxn modelId="{762B409C-30DB-482C-A4DB-D676E96053E4}" type="presParOf" srcId="{EF6715F3-5AF6-4D73-9376-72F42F19A507}" destId="{A5CCB62D-0B18-485D-8A90-8D528BA8A7CC}" srcOrd="6" destOrd="0" presId="urn:microsoft.com/office/officeart/2008/layout/LinedList"/>
    <dgm:cxn modelId="{C0243473-B0A2-4105-9FA5-A6CDCA782B3E}" type="presParOf" srcId="{EF6715F3-5AF6-4D73-9376-72F42F19A507}" destId="{BF89AC44-2C5D-47D9-AE6F-16C2302C3770}" srcOrd="7" destOrd="0" presId="urn:microsoft.com/office/officeart/2008/layout/LinedList"/>
    <dgm:cxn modelId="{B8BE017F-285D-440E-9D51-02C5A1769BFE}" type="presParOf" srcId="{BF89AC44-2C5D-47D9-AE6F-16C2302C3770}" destId="{09744D13-FAD3-4407-85C0-19E127B51E45}" srcOrd="0" destOrd="0" presId="urn:microsoft.com/office/officeart/2008/layout/LinedList"/>
    <dgm:cxn modelId="{DEE98684-E689-43D3-8F19-9EF74AA2CAB3}" type="presParOf" srcId="{BF89AC44-2C5D-47D9-AE6F-16C2302C3770}" destId="{4B17E266-0B84-48B6-85E6-C7E9101C65C5}" srcOrd="1" destOrd="0" presId="urn:microsoft.com/office/officeart/2008/layout/LinedList"/>
    <dgm:cxn modelId="{689FED3E-EB99-4523-B13D-DA4C724AE772}" type="presParOf" srcId="{EF6715F3-5AF6-4D73-9376-72F42F19A507}" destId="{E53ACC94-7B49-4E36-9870-08F6AFB7D8F8}" srcOrd="8" destOrd="0" presId="urn:microsoft.com/office/officeart/2008/layout/LinedList"/>
    <dgm:cxn modelId="{D8725FF8-534B-4F3A-8EF3-FC4F7B63AF99}" type="presParOf" srcId="{EF6715F3-5AF6-4D73-9376-72F42F19A507}" destId="{DAF49AD3-68D7-488C-96A3-64D43B512360}" srcOrd="9" destOrd="0" presId="urn:microsoft.com/office/officeart/2008/layout/LinedList"/>
    <dgm:cxn modelId="{D436FA71-25F6-44DC-A1E1-74A7A1A6258E}" type="presParOf" srcId="{DAF49AD3-68D7-488C-96A3-64D43B512360}" destId="{F23655CF-B769-4784-8352-2BDED4EBF788}" srcOrd="0" destOrd="0" presId="urn:microsoft.com/office/officeart/2008/layout/LinedList"/>
    <dgm:cxn modelId="{42074BE3-2B69-4613-BF0F-04B2414B0A2E}" type="presParOf" srcId="{DAF49AD3-68D7-488C-96A3-64D43B512360}" destId="{9872AD73-4CD6-4599-ADC6-6AB4A4B7709D}" srcOrd="1" destOrd="0" presId="urn:microsoft.com/office/officeart/2008/layout/LinedList"/>
    <dgm:cxn modelId="{22D86BEB-816F-4E13-9AF5-03AF2A2D7660}" type="presParOf" srcId="{EF6715F3-5AF6-4D73-9376-72F42F19A507}" destId="{20119034-8219-4F8C-AD65-BF4B8382F6A5}" srcOrd="10" destOrd="0" presId="urn:microsoft.com/office/officeart/2008/layout/LinedList"/>
    <dgm:cxn modelId="{D86665C9-0976-464D-A19D-7AD30780014A}" type="presParOf" srcId="{EF6715F3-5AF6-4D73-9376-72F42F19A507}" destId="{CED94EED-C17E-43DA-91E8-763F37BE594C}" srcOrd="11" destOrd="0" presId="urn:microsoft.com/office/officeart/2008/layout/LinedList"/>
    <dgm:cxn modelId="{E8AD2517-1CB9-449D-B77C-B6A7CB1DAB4B}" type="presParOf" srcId="{CED94EED-C17E-43DA-91E8-763F37BE594C}" destId="{FFEBB835-C8F8-4787-ACE7-62B677F03713}" srcOrd="0" destOrd="0" presId="urn:microsoft.com/office/officeart/2008/layout/LinedList"/>
    <dgm:cxn modelId="{F9D9EDFD-32D3-4B52-AB78-A1ED77C07701}" type="presParOf" srcId="{CED94EED-C17E-43DA-91E8-763F37BE594C}" destId="{D7ED5BFD-5B5A-48D9-9C4E-472075781286}" srcOrd="1" destOrd="0" presId="urn:microsoft.com/office/officeart/2008/layout/LinedList"/>
    <dgm:cxn modelId="{B09376D2-2F37-4040-A9F4-1BAFB606158B}" type="presParOf" srcId="{EF6715F3-5AF6-4D73-9376-72F42F19A507}" destId="{C8BA4653-DFE2-4503-A470-AAC188A81D53}" srcOrd="12" destOrd="0" presId="urn:microsoft.com/office/officeart/2008/layout/LinedList"/>
    <dgm:cxn modelId="{C3A14330-6190-4AAE-BE3F-359A8B1609D7}" type="presParOf" srcId="{EF6715F3-5AF6-4D73-9376-72F42F19A507}" destId="{9B7D253C-B103-4E01-9090-6D97B4C2EB26}" srcOrd="13" destOrd="0" presId="urn:microsoft.com/office/officeart/2008/layout/LinedList"/>
    <dgm:cxn modelId="{4E10CC19-22E0-4E6C-A2A5-23E084BC1878}" type="presParOf" srcId="{9B7D253C-B103-4E01-9090-6D97B4C2EB26}" destId="{5F399D38-83D9-4053-B669-3146302A78E7}" srcOrd="0" destOrd="0" presId="urn:microsoft.com/office/officeart/2008/layout/LinedList"/>
    <dgm:cxn modelId="{C9F26726-E441-4A45-BF72-ED51271D4E9E}" type="presParOf" srcId="{9B7D253C-B103-4E01-9090-6D97B4C2EB26}" destId="{1CCF9841-C3FD-44E5-96C5-32692BEA41C9}" srcOrd="1" destOrd="0" presId="urn:microsoft.com/office/officeart/2008/layout/LinedList"/>
    <dgm:cxn modelId="{74860A8E-E263-4EF2-A2AF-560C8A8266FA}" type="presParOf" srcId="{EF6715F3-5AF6-4D73-9376-72F42F19A507}" destId="{7A3119E5-7BA2-47C3-A9FC-D02448C58118}" srcOrd="14" destOrd="0" presId="urn:microsoft.com/office/officeart/2008/layout/LinedList"/>
    <dgm:cxn modelId="{37222CE8-D830-4A30-A816-4351245E304D}" type="presParOf" srcId="{EF6715F3-5AF6-4D73-9376-72F42F19A507}" destId="{1ED835AB-BD3C-474F-9356-69D552DC3BBD}" srcOrd="15" destOrd="0" presId="urn:microsoft.com/office/officeart/2008/layout/LinedList"/>
    <dgm:cxn modelId="{37260A5A-4E06-4C61-BD93-9FBFC016B7D7}" type="presParOf" srcId="{1ED835AB-BD3C-474F-9356-69D552DC3BBD}" destId="{61A27AEE-8598-4351-8A4B-565CE247603F}" srcOrd="0" destOrd="0" presId="urn:microsoft.com/office/officeart/2008/layout/LinedList"/>
    <dgm:cxn modelId="{F86A8684-1DD8-4BB4-9D9E-D55AEFBD10AA}" type="presParOf" srcId="{1ED835AB-BD3C-474F-9356-69D552DC3BBD}" destId="{C580D59B-B051-489C-98CA-384218434FF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E0111-F44D-419A-8224-6AFD05CFE5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1953260-6933-4903-A9B7-A2217AC32A94}">
      <dgm:prSet/>
      <dgm:spPr/>
      <dgm:t>
        <a:bodyPr/>
        <a:lstStyle/>
        <a:p>
          <a:pPr>
            <a:defRPr cap="all"/>
          </a:pPr>
          <a:r>
            <a:rPr lang="en-GB"/>
            <a:t>create supplier:</a:t>
          </a:r>
          <a:endParaRPr lang="en-US"/>
        </a:p>
      </dgm:t>
    </dgm:pt>
    <dgm:pt modelId="{24DC5B93-EBFB-4024-AD0C-139A1414461D}" type="parTrans" cxnId="{64D7D5C6-C279-43A4-97D7-1572BA352DB6}">
      <dgm:prSet/>
      <dgm:spPr/>
      <dgm:t>
        <a:bodyPr/>
        <a:lstStyle/>
        <a:p>
          <a:endParaRPr lang="en-US"/>
        </a:p>
      </dgm:t>
    </dgm:pt>
    <dgm:pt modelId="{31B86551-2A47-4EBD-A4B3-60C539DC7B13}" type="sibTrans" cxnId="{64D7D5C6-C279-43A4-97D7-1572BA352DB6}">
      <dgm:prSet/>
      <dgm:spPr/>
      <dgm:t>
        <a:bodyPr/>
        <a:lstStyle/>
        <a:p>
          <a:endParaRPr lang="en-US"/>
        </a:p>
      </dgm:t>
    </dgm:pt>
    <dgm:pt modelId="{DA7E614D-4127-4855-8F51-0E0CAD49CF5B}">
      <dgm:prSet/>
      <dgm:spPr/>
      <dgm:t>
        <a:bodyPr/>
        <a:lstStyle/>
        <a:p>
          <a:pPr>
            <a:defRPr cap="all"/>
          </a:pPr>
          <a:r>
            <a:rPr lang="en-GB"/>
            <a:t>navigator: supplier - entry</a:t>
          </a:r>
          <a:endParaRPr lang="en-US"/>
        </a:p>
      </dgm:t>
    </dgm:pt>
    <dgm:pt modelId="{E84D93CA-5B6C-4382-9738-53DF787C7BBC}" type="parTrans" cxnId="{9FA1605C-910A-4415-8839-982509F096F4}">
      <dgm:prSet/>
      <dgm:spPr/>
      <dgm:t>
        <a:bodyPr/>
        <a:lstStyle/>
        <a:p>
          <a:endParaRPr lang="en-US"/>
        </a:p>
      </dgm:t>
    </dgm:pt>
    <dgm:pt modelId="{E050125B-260F-4227-AB4D-6855D0E37DC0}" type="sibTrans" cxnId="{9FA1605C-910A-4415-8839-982509F096F4}">
      <dgm:prSet/>
      <dgm:spPr/>
      <dgm:t>
        <a:bodyPr/>
        <a:lstStyle/>
        <a:p>
          <a:endParaRPr lang="en-US"/>
        </a:p>
      </dgm:t>
    </dgm:pt>
    <dgm:pt modelId="{55738AE6-B237-44D9-9A5E-0575ADB5E911}" type="pres">
      <dgm:prSet presAssocID="{187E0111-F44D-419A-8224-6AFD05CFE52C}" presName="root" presStyleCnt="0">
        <dgm:presLayoutVars>
          <dgm:dir/>
          <dgm:resizeHandles val="exact"/>
        </dgm:presLayoutVars>
      </dgm:prSet>
      <dgm:spPr/>
    </dgm:pt>
    <dgm:pt modelId="{1854B83C-8528-4D4A-9EE7-AC7F1C9FA389}" type="pres">
      <dgm:prSet presAssocID="{E1953260-6933-4903-A9B7-A2217AC32A94}" presName="compNode" presStyleCnt="0"/>
      <dgm:spPr/>
    </dgm:pt>
    <dgm:pt modelId="{DBDAF861-82A3-4AEB-8EB0-4FBA3F6D1D11}" type="pres">
      <dgm:prSet presAssocID="{E1953260-6933-4903-A9B7-A2217AC32A94}" presName="iconBgRect" presStyleLbl="bgShp" presStyleIdx="0" presStyleCnt="2"/>
      <dgm:spPr>
        <a:prstGeom prst="round2DiagRect">
          <a:avLst>
            <a:gd name="adj1" fmla="val 29727"/>
            <a:gd name="adj2" fmla="val 0"/>
          </a:avLst>
        </a:prstGeom>
      </dgm:spPr>
    </dgm:pt>
    <dgm:pt modelId="{840F6EAE-3922-4659-8FC2-BECA87385A1B}" type="pres">
      <dgm:prSet presAssocID="{E1953260-6933-4903-A9B7-A2217AC32A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32E9AEBB-AB7C-41E5-A38B-C8D1ED310733}" type="pres">
      <dgm:prSet presAssocID="{E1953260-6933-4903-A9B7-A2217AC32A94}" presName="spaceRect" presStyleCnt="0"/>
      <dgm:spPr/>
    </dgm:pt>
    <dgm:pt modelId="{FD1BD023-D1BA-4A57-938C-40DF18116C08}" type="pres">
      <dgm:prSet presAssocID="{E1953260-6933-4903-A9B7-A2217AC32A94}" presName="textRect" presStyleLbl="revTx" presStyleIdx="0" presStyleCnt="2">
        <dgm:presLayoutVars>
          <dgm:chMax val="1"/>
          <dgm:chPref val="1"/>
        </dgm:presLayoutVars>
      </dgm:prSet>
      <dgm:spPr/>
    </dgm:pt>
    <dgm:pt modelId="{40C5E520-7B37-4010-822D-E03B657B3DF7}" type="pres">
      <dgm:prSet presAssocID="{31B86551-2A47-4EBD-A4B3-60C539DC7B13}" presName="sibTrans" presStyleCnt="0"/>
      <dgm:spPr/>
    </dgm:pt>
    <dgm:pt modelId="{0197643C-2B82-4AB1-8BBF-171D6E2FE233}" type="pres">
      <dgm:prSet presAssocID="{DA7E614D-4127-4855-8F51-0E0CAD49CF5B}" presName="compNode" presStyleCnt="0"/>
      <dgm:spPr/>
    </dgm:pt>
    <dgm:pt modelId="{93B02972-0A6E-4326-9573-C4CF83C6CE07}" type="pres">
      <dgm:prSet presAssocID="{DA7E614D-4127-4855-8F51-0E0CAD49CF5B}" presName="iconBgRect" presStyleLbl="bgShp" presStyleIdx="1" presStyleCnt="2"/>
      <dgm:spPr>
        <a:prstGeom prst="round2DiagRect">
          <a:avLst>
            <a:gd name="adj1" fmla="val 29727"/>
            <a:gd name="adj2" fmla="val 0"/>
          </a:avLst>
        </a:prstGeom>
      </dgm:spPr>
    </dgm:pt>
    <dgm:pt modelId="{9F9A562E-78F6-4DF0-8C05-69F36F127F1D}" type="pres">
      <dgm:prSet presAssocID="{DA7E614D-4127-4855-8F51-0E0CAD49CF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ass"/>
        </a:ext>
      </dgm:extLst>
    </dgm:pt>
    <dgm:pt modelId="{01180A84-AE49-41DF-8E0A-6625017633CA}" type="pres">
      <dgm:prSet presAssocID="{DA7E614D-4127-4855-8F51-0E0CAD49CF5B}" presName="spaceRect" presStyleCnt="0"/>
      <dgm:spPr/>
    </dgm:pt>
    <dgm:pt modelId="{2F0FF0C0-0680-4A1D-B342-DBC23AD7554B}" type="pres">
      <dgm:prSet presAssocID="{DA7E614D-4127-4855-8F51-0E0CAD49CF5B}" presName="textRect" presStyleLbl="revTx" presStyleIdx="1" presStyleCnt="2">
        <dgm:presLayoutVars>
          <dgm:chMax val="1"/>
          <dgm:chPref val="1"/>
        </dgm:presLayoutVars>
      </dgm:prSet>
      <dgm:spPr/>
    </dgm:pt>
  </dgm:ptLst>
  <dgm:cxnLst>
    <dgm:cxn modelId="{1BA7C512-6142-4BE0-AD41-9F12CFA9BB1F}" type="presOf" srcId="{DA7E614D-4127-4855-8F51-0E0CAD49CF5B}" destId="{2F0FF0C0-0680-4A1D-B342-DBC23AD7554B}" srcOrd="0" destOrd="0" presId="urn:microsoft.com/office/officeart/2018/5/layout/IconLeafLabelList"/>
    <dgm:cxn modelId="{DBB4D532-F6C0-4CA5-AC96-502D0D739BA8}" type="presOf" srcId="{E1953260-6933-4903-A9B7-A2217AC32A94}" destId="{FD1BD023-D1BA-4A57-938C-40DF18116C08}" srcOrd="0" destOrd="0" presId="urn:microsoft.com/office/officeart/2018/5/layout/IconLeafLabelList"/>
    <dgm:cxn modelId="{9FA1605C-910A-4415-8839-982509F096F4}" srcId="{187E0111-F44D-419A-8224-6AFD05CFE52C}" destId="{DA7E614D-4127-4855-8F51-0E0CAD49CF5B}" srcOrd="1" destOrd="0" parTransId="{E84D93CA-5B6C-4382-9738-53DF787C7BBC}" sibTransId="{E050125B-260F-4227-AB4D-6855D0E37DC0}"/>
    <dgm:cxn modelId="{EEF1028E-2EE1-4400-AFBE-1A5154BB4386}" type="presOf" srcId="{187E0111-F44D-419A-8224-6AFD05CFE52C}" destId="{55738AE6-B237-44D9-9A5E-0575ADB5E911}" srcOrd="0" destOrd="0" presId="urn:microsoft.com/office/officeart/2018/5/layout/IconLeafLabelList"/>
    <dgm:cxn modelId="{64D7D5C6-C279-43A4-97D7-1572BA352DB6}" srcId="{187E0111-F44D-419A-8224-6AFD05CFE52C}" destId="{E1953260-6933-4903-A9B7-A2217AC32A94}" srcOrd="0" destOrd="0" parTransId="{24DC5B93-EBFB-4024-AD0C-139A1414461D}" sibTransId="{31B86551-2A47-4EBD-A4B3-60C539DC7B13}"/>
    <dgm:cxn modelId="{E009450C-56BE-4D53-A09F-E7842D7947A3}" type="presParOf" srcId="{55738AE6-B237-44D9-9A5E-0575ADB5E911}" destId="{1854B83C-8528-4D4A-9EE7-AC7F1C9FA389}" srcOrd="0" destOrd="0" presId="urn:microsoft.com/office/officeart/2018/5/layout/IconLeafLabelList"/>
    <dgm:cxn modelId="{67B8C0BB-AB0F-453E-A569-65ABD111BBF9}" type="presParOf" srcId="{1854B83C-8528-4D4A-9EE7-AC7F1C9FA389}" destId="{DBDAF861-82A3-4AEB-8EB0-4FBA3F6D1D11}" srcOrd="0" destOrd="0" presId="urn:microsoft.com/office/officeart/2018/5/layout/IconLeafLabelList"/>
    <dgm:cxn modelId="{7729FAB9-AF86-4E9B-AF8B-2C38D9227928}" type="presParOf" srcId="{1854B83C-8528-4D4A-9EE7-AC7F1C9FA389}" destId="{840F6EAE-3922-4659-8FC2-BECA87385A1B}" srcOrd="1" destOrd="0" presId="urn:microsoft.com/office/officeart/2018/5/layout/IconLeafLabelList"/>
    <dgm:cxn modelId="{99AE7F2C-36C3-46D5-8D6B-90064697236A}" type="presParOf" srcId="{1854B83C-8528-4D4A-9EE7-AC7F1C9FA389}" destId="{32E9AEBB-AB7C-41E5-A38B-C8D1ED310733}" srcOrd="2" destOrd="0" presId="urn:microsoft.com/office/officeart/2018/5/layout/IconLeafLabelList"/>
    <dgm:cxn modelId="{772D4BE8-662A-4B0B-B9EE-61D87532CEFA}" type="presParOf" srcId="{1854B83C-8528-4D4A-9EE7-AC7F1C9FA389}" destId="{FD1BD023-D1BA-4A57-938C-40DF18116C08}" srcOrd="3" destOrd="0" presId="urn:microsoft.com/office/officeart/2018/5/layout/IconLeafLabelList"/>
    <dgm:cxn modelId="{5248A9A6-9D78-41D0-A5E6-F5DCA9684B3F}" type="presParOf" srcId="{55738AE6-B237-44D9-9A5E-0575ADB5E911}" destId="{40C5E520-7B37-4010-822D-E03B657B3DF7}" srcOrd="1" destOrd="0" presId="urn:microsoft.com/office/officeart/2018/5/layout/IconLeafLabelList"/>
    <dgm:cxn modelId="{18F115EC-FDFE-4F00-91CC-595903EC2D76}" type="presParOf" srcId="{55738AE6-B237-44D9-9A5E-0575ADB5E911}" destId="{0197643C-2B82-4AB1-8BBF-171D6E2FE233}" srcOrd="2" destOrd="0" presId="urn:microsoft.com/office/officeart/2018/5/layout/IconLeafLabelList"/>
    <dgm:cxn modelId="{20166530-996A-414F-B638-F8A15F987E07}" type="presParOf" srcId="{0197643C-2B82-4AB1-8BBF-171D6E2FE233}" destId="{93B02972-0A6E-4326-9573-C4CF83C6CE07}" srcOrd="0" destOrd="0" presId="urn:microsoft.com/office/officeart/2018/5/layout/IconLeafLabelList"/>
    <dgm:cxn modelId="{2C07850F-AADD-41EF-8AC8-884C37936822}" type="presParOf" srcId="{0197643C-2B82-4AB1-8BBF-171D6E2FE233}" destId="{9F9A562E-78F6-4DF0-8C05-69F36F127F1D}" srcOrd="1" destOrd="0" presId="urn:microsoft.com/office/officeart/2018/5/layout/IconLeafLabelList"/>
    <dgm:cxn modelId="{98EA342D-5662-4604-9EED-B786E1EBF6B3}" type="presParOf" srcId="{0197643C-2B82-4AB1-8BBF-171D6E2FE233}" destId="{01180A84-AE49-41DF-8E0A-6625017633CA}" srcOrd="2" destOrd="0" presId="urn:microsoft.com/office/officeart/2018/5/layout/IconLeafLabelList"/>
    <dgm:cxn modelId="{7AE1ECE5-CB61-44DB-A0D5-96F46ACBA7DA}" type="presParOf" srcId="{0197643C-2B82-4AB1-8BBF-171D6E2FE233}" destId="{2F0FF0C0-0680-4A1D-B342-DBC23AD7554B}"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9C0B4-F8D7-4096-B6FF-FE71B9407E4D}"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9B3D9378-95D1-4342-867C-D1E48E4FBD30}">
      <dgm:prSet/>
      <dgm:spPr/>
      <dgm:t>
        <a:bodyPr/>
        <a:lstStyle/>
        <a:p>
          <a:r>
            <a:rPr lang="en-GB"/>
            <a:t>press withholding tax</a:t>
          </a:r>
          <a:endParaRPr lang="en-US"/>
        </a:p>
      </dgm:t>
    </dgm:pt>
    <dgm:pt modelId="{EAC99941-1183-4C7B-8F6F-F7330A4CA741}" type="parTrans" cxnId="{23C54BF5-CD4B-4DFA-ADB3-F6049913C896}">
      <dgm:prSet/>
      <dgm:spPr/>
      <dgm:t>
        <a:bodyPr/>
        <a:lstStyle/>
        <a:p>
          <a:endParaRPr lang="en-US"/>
        </a:p>
      </dgm:t>
    </dgm:pt>
    <dgm:pt modelId="{AAC475E3-DAF1-44EF-B9AE-5A1A828E81E1}" type="sibTrans" cxnId="{23C54BF5-CD4B-4DFA-ADB3-F6049913C896}">
      <dgm:prSet phldrT="01" phldr="0"/>
      <dgm:spPr/>
      <dgm:t>
        <a:bodyPr/>
        <a:lstStyle/>
        <a:p>
          <a:r>
            <a:rPr lang="en-US"/>
            <a:t>01</a:t>
          </a:r>
        </a:p>
      </dgm:t>
    </dgm:pt>
    <dgm:pt modelId="{D122FF5E-25A0-4D50-ACCC-AE61EED9FC1E}">
      <dgm:prSet/>
      <dgm:spPr/>
      <dgm:t>
        <a:bodyPr/>
        <a:lstStyle/>
        <a:p>
          <a:r>
            <a:rPr lang="en-GB"/>
            <a:t>make sure selecting</a:t>
          </a:r>
          <a:r>
            <a:rPr lang="en-US"/>
            <a:t>:</a:t>
          </a:r>
          <a:r>
            <a:rPr lang="ar-EG"/>
            <a:t> </a:t>
          </a:r>
          <a:r>
            <a:rPr lang="en-GB"/>
            <a:t>use withholding tax </a:t>
          </a:r>
          <a:endParaRPr lang="en-US"/>
        </a:p>
      </dgm:t>
    </dgm:pt>
    <dgm:pt modelId="{A5FDA387-3483-40F3-BEFC-DE9CD070BA9F}" type="parTrans" cxnId="{3DE74313-C6C7-4B53-97B7-F9B191E883C7}">
      <dgm:prSet/>
      <dgm:spPr/>
      <dgm:t>
        <a:bodyPr/>
        <a:lstStyle/>
        <a:p>
          <a:endParaRPr lang="en-US"/>
        </a:p>
      </dgm:t>
    </dgm:pt>
    <dgm:pt modelId="{4DCE12D9-2420-467F-8B8E-F5E39F0F53E0}" type="sibTrans" cxnId="{3DE74313-C6C7-4B53-97B7-F9B191E883C7}">
      <dgm:prSet phldrT="02" phldr="0"/>
      <dgm:spPr/>
      <dgm:t>
        <a:bodyPr/>
        <a:lstStyle/>
        <a:p>
          <a:r>
            <a:rPr lang="en-US"/>
            <a:t>02</a:t>
          </a:r>
        </a:p>
      </dgm:t>
    </dgm:pt>
    <dgm:pt modelId="{070627C9-A987-4261-B397-ACF763B64B31}">
      <dgm:prSet/>
      <dgm:spPr/>
      <dgm:t>
        <a:bodyPr/>
        <a:lstStyle/>
        <a:p>
          <a:r>
            <a:rPr lang="en-GB"/>
            <a:t>at invoice validation time</a:t>
          </a:r>
          <a:endParaRPr lang="en-US"/>
        </a:p>
      </dgm:t>
    </dgm:pt>
    <dgm:pt modelId="{F4752A75-2F97-469C-AA6C-B653BB49C3BB}" type="parTrans" cxnId="{D9C8810B-56E3-4FF0-828B-2CD78BD055E6}">
      <dgm:prSet/>
      <dgm:spPr/>
      <dgm:t>
        <a:bodyPr/>
        <a:lstStyle/>
        <a:p>
          <a:endParaRPr lang="en-US"/>
        </a:p>
      </dgm:t>
    </dgm:pt>
    <dgm:pt modelId="{E7DD2652-7A3A-4D1C-8C6C-A44CFD7F1C87}" type="sibTrans" cxnId="{D9C8810B-56E3-4FF0-828B-2CD78BD055E6}">
      <dgm:prSet phldrT="03" phldr="0"/>
      <dgm:spPr/>
      <dgm:t>
        <a:bodyPr/>
        <a:lstStyle/>
        <a:p>
          <a:r>
            <a:rPr lang="en-US"/>
            <a:t>03</a:t>
          </a:r>
        </a:p>
      </dgm:t>
    </dgm:pt>
    <dgm:pt modelId="{2CE15BF6-CE63-4213-B804-341BF3301A10}" type="pres">
      <dgm:prSet presAssocID="{F5A9C0B4-F8D7-4096-B6FF-FE71B9407E4D}" presName="Name0" presStyleCnt="0">
        <dgm:presLayoutVars>
          <dgm:animLvl val="lvl"/>
          <dgm:resizeHandles val="exact"/>
        </dgm:presLayoutVars>
      </dgm:prSet>
      <dgm:spPr/>
    </dgm:pt>
    <dgm:pt modelId="{7C279C3D-40C3-4BA1-BAF7-3C52843742C8}" type="pres">
      <dgm:prSet presAssocID="{9B3D9378-95D1-4342-867C-D1E48E4FBD30}" presName="compositeNode" presStyleCnt="0">
        <dgm:presLayoutVars>
          <dgm:bulletEnabled val="1"/>
        </dgm:presLayoutVars>
      </dgm:prSet>
      <dgm:spPr/>
    </dgm:pt>
    <dgm:pt modelId="{999C0D19-391C-43BD-927C-38B0067DEDAE}" type="pres">
      <dgm:prSet presAssocID="{9B3D9378-95D1-4342-867C-D1E48E4FBD30}" presName="bgRect" presStyleLbl="alignNode1" presStyleIdx="0" presStyleCnt="3"/>
      <dgm:spPr/>
    </dgm:pt>
    <dgm:pt modelId="{2D28064E-47DD-46DE-81E0-BA6E1586B2D6}" type="pres">
      <dgm:prSet presAssocID="{AAC475E3-DAF1-44EF-B9AE-5A1A828E81E1}" presName="sibTransNodeRect" presStyleLbl="alignNode1" presStyleIdx="0" presStyleCnt="3">
        <dgm:presLayoutVars>
          <dgm:chMax val="0"/>
          <dgm:bulletEnabled val="1"/>
        </dgm:presLayoutVars>
      </dgm:prSet>
      <dgm:spPr/>
    </dgm:pt>
    <dgm:pt modelId="{1AEFF216-87CC-43EA-A5A1-6F75A099896B}" type="pres">
      <dgm:prSet presAssocID="{9B3D9378-95D1-4342-867C-D1E48E4FBD30}" presName="nodeRect" presStyleLbl="alignNode1" presStyleIdx="0" presStyleCnt="3">
        <dgm:presLayoutVars>
          <dgm:bulletEnabled val="1"/>
        </dgm:presLayoutVars>
      </dgm:prSet>
      <dgm:spPr/>
    </dgm:pt>
    <dgm:pt modelId="{E0E5390B-450F-4BE3-B497-B94AC735C512}" type="pres">
      <dgm:prSet presAssocID="{AAC475E3-DAF1-44EF-B9AE-5A1A828E81E1}" presName="sibTrans" presStyleCnt="0"/>
      <dgm:spPr/>
    </dgm:pt>
    <dgm:pt modelId="{0C1B0D2A-2A15-45AF-97B0-4CBB89EC1627}" type="pres">
      <dgm:prSet presAssocID="{D122FF5E-25A0-4D50-ACCC-AE61EED9FC1E}" presName="compositeNode" presStyleCnt="0">
        <dgm:presLayoutVars>
          <dgm:bulletEnabled val="1"/>
        </dgm:presLayoutVars>
      </dgm:prSet>
      <dgm:spPr/>
    </dgm:pt>
    <dgm:pt modelId="{7AD474D3-7AC4-4C79-91E6-A7640C4D7517}" type="pres">
      <dgm:prSet presAssocID="{D122FF5E-25A0-4D50-ACCC-AE61EED9FC1E}" presName="bgRect" presStyleLbl="alignNode1" presStyleIdx="1" presStyleCnt="3"/>
      <dgm:spPr/>
    </dgm:pt>
    <dgm:pt modelId="{D5012F43-9381-4682-B732-2A446EB0FA2E}" type="pres">
      <dgm:prSet presAssocID="{4DCE12D9-2420-467F-8B8E-F5E39F0F53E0}" presName="sibTransNodeRect" presStyleLbl="alignNode1" presStyleIdx="1" presStyleCnt="3">
        <dgm:presLayoutVars>
          <dgm:chMax val="0"/>
          <dgm:bulletEnabled val="1"/>
        </dgm:presLayoutVars>
      </dgm:prSet>
      <dgm:spPr/>
    </dgm:pt>
    <dgm:pt modelId="{DC90F2C0-2CB4-4A15-9755-744661494937}" type="pres">
      <dgm:prSet presAssocID="{D122FF5E-25A0-4D50-ACCC-AE61EED9FC1E}" presName="nodeRect" presStyleLbl="alignNode1" presStyleIdx="1" presStyleCnt="3">
        <dgm:presLayoutVars>
          <dgm:bulletEnabled val="1"/>
        </dgm:presLayoutVars>
      </dgm:prSet>
      <dgm:spPr/>
    </dgm:pt>
    <dgm:pt modelId="{555E3C97-1027-4338-91F0-21BE86EE65AC}" type="pres">
      <dgm:prSet presAssocID="{4DCE12D9-2420-467F-8B8E-F5E39F0F53E0}" presName="sibTrans" presStyleCnt="0"/>
      <dgm:spPr/>
    </dgm:pt>
    <dgm:pt modelId="{E959C25C-C05D-4B8A-95D6-1085E102CA73}" type="pres">
      <dgm:prSet presAssocID="{070627C9-A987-4261-B397-ACF763B64B31}" presName="compositeNode" presStyleCnt="0">
        <dgm:presLayoutVars>
          <dgm:bulletEnabled val="1"/>
        </dgm:presLayoutVars>
      </dgm:prSet>
      <dgm:spPr/>
    </dgm:pt>
    <dgm:pt modelId="{8431CF67-5A17-4E15-8055-16FCEEF7C0B6}" type="pres">
      <dgm:prSet presAssocID="{070627C9-A987-4261-B397-ACF763B64B31}" presName="bgRect" presStyleLbl="alignNode1" presStyleIdx="2" presStyleCnt="3"/>
      <dgm:spPr/>
    </dgm:pt>
    <dgm:pt modelId="{9329ED08-25A7-44B1-9177-DA6038E9717B}" type="pres">
      <dgm:prSet presAssocID="{E7DD2652-7A3A-4D1C-8C6C-A44CFD7F1C87}" presName="sibTransNodeRect" presStyleLbl="alignNode1" presStyleIdx="2" presStyleCnt="3">
        <dgm:presLayoutVars>
          <dgm:chMax val="0"/>
          <dgm:bulletEnabled val="1"/>
        </dgm:presLayoutVars>
      </dgm:prSet>
      <dgm:spPr/>
    </dgm:pt>
    <dgm:pt modelId="{80E12FF6-6579-447F-8B5B-C9FB2C649400}" type="pres">
      <dgm:prSet presAssocID="{070627C9-A987-4261-B397-ACF763B64B31}" presName="nodeRect" presStyleLbl="alignNode1" presStyleIdx="2" presStyleCnt="3">
        <dgm:presLayoutVars>
          <dgm:bulletEnabled val="1"/>
        </dgm:presLayoutVars>
      </dgm:prSet>
      <dgm:spPr/>
    </dgm:pt>
  </dgm:ptLst>
  <dgm:cxnLst>
    <dgm:cxn modelId="{D9C8810B-56E3-4FF0-828B-2CD78BD055E6}" srcId="{F5A9C0B4-F8D7-4096-B6FF-FE71B9407E4D}" destId="{070627C9-A987-4261-B397-ACF763B64B31}" srcOrd="2" destOrd="0" parTransId="{F4752A75-2F97-469C-AA6C-B653BB49C3BB}" sibTransId="{E7DD2652-7A3A-4D1C-8C6C-A44CFD7F1C87}"/>
    <dgm:cxn modelId="{3DE74313-C6C7-4B53-97B7-F9B191E883C7}" srcId="{F5A9C0B4-F8D7-4096-B6FF-FE71B9407E4D}" destId="{D122FF5E-25A0-4D50-ACCC-AE61EED9FC1E}" srcOrd="1" destOrd="0" parTransId="{A5FDA387-3483-40F3-BEFC-DE9CD070BA9F}" sibTransId="{4DCE12D9-2420-467F-8B8E-F5E39F0F53E0}"/>
    <dgm:cxn modelId="{4E43996D-DC86-443B-B38F-CDD8B9FE12BF}" type="presOf" srcId="{AAC475E3-DAF1-44EF-B9AE-5A1A828E81E1}" destId="{2D28064E-47DD-46DE-81E0-BA6E1586B2D6}" srcOrd="0" destOrd="0" presId="urn:microsoft.com/office/officeart/2016/7/layout/LinearBlockProcessNumbered"/>
    <dgm:cxn modelId="{A692817E-FC0B-4088-A659-08E481684FEA}" type="presOf" srcId="{D122FF5E-25A0-4D50-ACCC-AE61EED9FC1E}" destId="{DC90F2C0-2CB4-4A15-9755-744661494937}" srcOrd="1" destOrd="0" presId="urn:microsoft.com/office/officeart/2016/7/layout/LinearBlockProcessNumbered"/>
    <dgm:cxn modelId="{CC928782-E320-40BE-8C03-BBB339EB54F2}" type="presOf" srcId="{070627C9-A987-4261-B397-ACF763B64B31}" destId="{80E12FF6-6579-447F-8B5B-C9FB2C649400}" srcOrd="1" destOrd="0" presId="urn:microsoft.com/office/officeart/2016/7/layout/LinearBlockProcessNumbered"/>
    <dgm:cxn modelId="{966EE388-3E68-4967-B8AF-D3E5256F4363}" type="presOf" srcId="{D122FF5E-25A0-4D50-ACCC-AE61EED9FC1E}" destId="{7AD474D3-7AC4-4C79-91E6-A7640C4D7517}" srcOrd="0" destOrd="0" presId="urn:microsoft.com/office/officeart/2016/7/layout/LinearBlockProcessNumbered"/>
    <dgm:cxn modelId="{105D649B-D6D6-4BF8-BE56-4220F0A90099}" type="presOf" srcId="{F5A9C0B4-F8D7-4096-B6FF-FE71B9407E4D}" destId="{2CE15BF6-CE63-4213-B804-341BF3301A10}" srcOrd="0" destOrd="0" presId="urn:microsoft.com/office/officeart/2016/7/layout/LinearBlockProcessNumbered"/>
    <dgm:cxn modelId="{8471FCBC-ED25-4210-968B-4729E1BE0A4A}" type="presOf" srcId="{070627C9-A987-4261-B397-ACF763B64B31}" destId="{8431CF67-5A17-4E15-8055-16FCEEF7C0B6}" srcOrd="0" destOrd="0" presId="urn:microsoft.com/office/officeart/2016/7/layout/LinearBlockProcessNumbered"/>
    <dgm:cxn modelId="{57423AC7-7FFD-4E60-B06E-44FB4F484B27}" type="presOf" srcId="{9B3D9378-95D1-4342-867C-D1E48E4FBD30}" destId="{999C0D19-391C-43BD-927C-38B0067DEDAE}" srcOrd="0" destOrd="0" presId="urn:microsoft.com/office/officeart/2016/7/layout/LinearBlockProcessNumbered"/>
    <dgm:cxn modelId="{EDA581CD-1639-4319-BEA5-6C4E14E906F3}" type="presOf" srcId="{E7DD2652-7A3A-4D1C-8C6C-A44CFD7F1C87}" destId="{9329ED08-25A7-44B1-9177-DA6038E9717B}" srcOrd="0" destOrd="0" presId="urn:microsoft.com/office/officeart/2016/7/layout/LinearBlockProcessNumbered"/>
    <dgm:cxn modelId="{E33DDCD5-9530-492C-9AFC-EA7B58D9DD4B}" type="presOf" srcId="{9B3D9378-95D1-4342-867C-D1E48E4FBD30}" destId="{1AEFF216-87CC-43EA-A5A1-6F75A099896B}" srcOrd="1" destOrd="0" presId="urn:microsoft.com/office/officeart/2016/7/layout/LinearBlockProcessNumbered"/>
    <dgm:cxn modelId="{470D83F3-11EB-43A3-86E4-6232A718CEA5}" type="presOf" srcId="{4DCE12D9-2420-467F-8B8E-F5E39F0F53E0}" destId="{D5012F43-9381-4682-B732-2A446EB0FA2E}" srcOrd="0" destOrd="0" presId="urn:microsoft.com/office/officeart/2016/7/layout/LinearBlockProcessNumbered"/>
    <dgm:cxn modelId="{23C54BF5-CD4B-4DFA-ADB3-F6049913C896}" srcId="{F5A9C0B4-F8D7-4096-B6FF-FE71B9407E4D}" destId="{9B3D9378-95D1-4342-867C-D1E48E4FBD30}" srcOrd="0" destOrd="0" parTransId="{EAC99941-1183-4C7B-8F6F-F7330A4CA741}" sibTransId="{AAC475E3-DAF1-44EF-B9AE-5A1A828E81E1}"/>
    <dgm:cxn modelId="{C13C2375-ED6A-415D-90FE-336CAF9ED2F2}" type="presParOf" srcId="{2CE15BF6-CE63-4213-B804-341BF3301A10}" destId="{7C279C3D-40C3-4BA1-BAF7-3C52843742C8}" srcOrd="0" destOrd="0" presId="urn:microsoft.com/office/officeart/2016/7/layout/LinearBlockProcessNumbered"/>
    <dgm:cxn modelId="{C6E26C47-6A9C-4556-9EE7-9FCEDEC47E84}" type="presParOf" srcId="{7C279C3D-40C3-4BA1-BAF7-3C52843742C8}" destId="{999C0D19-391C-43BD-927C-38B0067DEDAE}" srcOrd="0" destOrd="0" presId="urn:microsoft.com/office/officeart/2016/7/layout/LinearBlockProcessNumbered"/>
    <dgm:cxn modelId="{969CEFD4-69FF-43AF-B9AF-3FC49AD90F64}" type="presParOf" srcId="{7C279C3D-40C3-4BA1-BAF7-3C52843742C8}" destId="{2D28064E-47DD-46DE-81E0-BA6E1586B2D6}" srcOrd="1" destOrd="0" presId="urn:microsoft.com/office/officeart/2016/7/layout/LinearBlockProcessNumbered"/>
    <dgm:cxn modelId="{2AF2BFA7-6DD5-4B88-A367-F5005D700E3C}" type="presParOf" srcId="{7C279C3D-40C3-4BA1-BAF7-3C52843742C8}" destId="{1AEFF216-87CC-43EA-A5A1-6F75A099896B}" srcOrd="2" destOrd="0" presId="urn:microsoft.com/office/officeart/2016/7/layout/LinearBlockProcessNumbered"/>
    <dgm:cxn modelId="{C0F69C4F-247E-4775-8771-3CFC706EE0D6}" type="presParOf" srcId="{2CE15BF6-CE63-4213-B804-341BF3301A10}" destId="{E0E5390B-450F-4BE3-B497-B94AC735C512}" srcOrd="1" destOrd="0" presId="urn:microsoft.com/office/officeart/2016/7/layout/LinearBlockProcessNumbered"/>
    <dgm:cxn modelId="{59F88759-50EE-467E-BD1D-D4FC7E613A5F}" type="presParOf" srcId="{2CE15BF6-CE63-4213-B804-341BF3301A10}" destId="{0C1B0D2A-2A15-45AF-97B0-4CBB89EC1627}" srcOrd="2" destOrd="0" presId="urn:microsoft.com/office/officeart/2016/7/layout/LinearBlockProcessNumbered"/>
    <dgm:cxn modelId="{056027C0-3D96-420B-8FFF-CEE792F39C9D}" type="presParOf" srcId="{0C1B0D2A-2A15-45AF-97B0-4CBB89EC1627}" destId="{7AD474D3-7AC4-4C79-91E6-A7640C4D7517}" srcOrd="0" destOrd="0" presId="urn:microsoft.com/office/officeart/2016/7/layout/LinearBlockProcessNumbered"/>
    <dgm:cxn modelId="{C45A95AE-A965-462E-84FE-67BBD8894925}" type="presParOf" srcId="{0C1B0D2A-2A15-45AF-97B0-4CBB89EC1627}" destId="{D5012F43-9381-4682-B732-2A446EB0FA2E}" srcOrd="1" destOrd="0" presId="urn:microsoft.com/office/officeart/2016/7/layout/LinearBlockProcessNumbered"/>
    <dgm:cxn modelId="{1ED691EC-92C0-44FC-8262-8C267A94A970}" type="presParOf" srcId="{0C1B0D2A-2A15-45AF-97B0-4CBB89EC1627}" destId="{DC90F2C0-2CB4-4A15-9755-744661494937}" srcOrd="2" destOrd="0" presId="urn:microsoft.com/office/officeart/2016/7/layout/LinearBlockProcessNumbered"/>
    <dgm:cxn modelId="{905E6A8E-BD68-43AD-94A6-6338D89453F0}" type="presParOf" srcId="{2CE15BF6-CE63-4213-B804-341BF3301A10}" destId="{555E3C97-1027-4338-91F0-21BE86EE65AC}" srcOrd="3" destOrd="0" presId="urn:microsoft.com/office/officeart/2016/7/layout/LinearBlockProcessNumbered"/>
    <dgm:cxn modelId="{B92AF8C6-D9C3-49FC-BC22-0E80619113B1}" type="presParOf" srcId="{2CE15BF6-CE63-4213-B804-341BF3301A10}" destId="{E959C25C-C05D-4B8A-95D6-1085E102CA73}" srcOrd="4" destOrd="0" presId="urn:microsoft.com/office/officeart/2016/7/layout/LinearBlockProcessNumbered"/>
    <dgm:cxn modelId="{60F89B7A-9086-4D61-876A-2A4E715E744C}" type="presParOf" srcId="{E959C25C-C05D-4B8A-95D6-1085E102CA73}" destId="{8431CF67-5A17-4E15-8055-16FCEEF7C0B6}" srcOrd="0" destOrd="0" presId="urn:microsoft.com/office/officeart/2016/7/layout/LinearBlockProcessNumbered"/>
    <dgm:cxn modelId="{5A8F64BE-D957-4D07-88DC-4EAEF696E7F0}" type="presParOf" srcId="{E959C25C-C05D-4B8A-95D6-1085E102CA73}" destId="{9329ED08-25A7-44B1-9177-DA6038E9717B}" srcOrd="1" destOrd="0" presId="urn:microsoft.com/office/officeart/2016/7/layout/LinearBlockProcessNumbered"/>
    <dgm:cxn modelId="{6B0EC409-8C45-478D-8CD6-AA301BC7B024}" type="presParOf" srcId="{E959C25C-C05D-4B8A-95D6-1085E102CA73}" destId="{80E12FF6-6579-447F-8B5B-C9FB2C64940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1E0A5C-E8B7-498F-AE79-4E37B15D887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5DCBC4A-970D-47FD-B4C7-77EEDFA54EF9}">
      <dgm:prSet/>
      <dgm:spPr/>
      <dgm:t>
        <a:bodyPr/>
        <a:lstStyle/>
        <a:p>
          <a:pPr>
            <a:defRPr cap="all"/>
          </a:pPr>
          <a:r>
            <a:rPr lang="en-GB"/>
            <a:t>Create a supplier as the first one</a:t>
          </a:r>
          <a:endParaRPr lang="en-US"/>
        </a:p>
      </dgm:t>
    </dgm:pt>
    <dgm:pt modelId="{4B2F92BE-EE4A-46A5-8D64-5033F63A231A}" type="parTrans" cxnId="{3F0B6388-445D-4170-BC99-68840665AA8D}">
      <dgm:prSet/>
      <dgm:spPr/>
      <dgm:t>
        <a:bodyPr/>
        <a:lstStyle/>
        <a:p>
          <a:endParaRPr lang="en-US"/>
        </a:p>
      </dgm:t>
    </dgm:pt>
    <dgm:pt modelId="{128537DC-67AC-4730-B1D1-0D8E221A1815}" type="sibTrans" cxnId="{3F0B6388-445D-4170-BC99-68840665AA8D}">
      <dgm:prSet/>
      <dgm:spPr/>
      <dgm:t>
        <a:bodyPr/>
        <a:lstStyle/>
        <a:p>
          <a:endParaRPr lang="en-US"/>
        </a:p>
      </dgm:t>
    </dgm:pt>
    <dgm:pt modelId="{4498F18E-975D-4089-95EE-B3622563C5E2}">
      <dgm:prSet/>
      <dgm:spPr/>
      <dgm:t>
        <a:bodyPr/>
        <a:lstStyle/>
        <a:p>
          <a:pPr>
            <a:defRPr cap="all"/>
          </a:pPr>
          <a:r>
            <a:rPr lang="en-GB"/>
            <a:t>Navigator: supplier - entry</a:t>
          </a:r>
          <a:endParaRPr lang="en-US"/>
        </a:p>
      </dgm:t>
    </dgm:pt>
    <dgm:pt modelId="{058ED360-8AEF-4321-9E69-ADE9D7A043F1}" type="parTrans" cxnId="{AE88CEED-0264-42E4-87D7-5AAD17C57ADB}">
      <dgm:prSet/>
      <dgm:spPr/>
      <dgm:t>
        <a:bodyPr/>
        <a:lstStyle/>
        <a:p>
          <a:endParaRPr lang="en-US"/>
        </a:p>
      </dgm:t>
    </dgm:pt>
    <dgm:pt modelId="{2F3A17D1-FC21-4917-857F-E5C7CCFF12B9}" type="sibTrans" cxnId="{AE88CEED-0264-42E4-87D7-5AAD17C57ADB}">
      <dgm:prSet/>
      <dgm:spPr/>
      <dgm:t>
        <a:bodyPr/>
        <a:lstStyle/>
        <a:p>
          <a:endParaRPr lang="en-US"/>
        </a:p>
      </dgm:t>
    </dgm:pt>
    <dgm:pt modelId="{ED915373-0E06-4FFB-BC37-C337720910E9}" type="pres">
      <dgm:prSet presAssocID="{E71E0A5C-E8B7-498F-AE79-4E37B15D887C}" presName="root" presStyleCnt="0">
        <dgm:presLayoutVars>
          <dgm:dir/>
          <dgm:resizeHandles val="exact"/>
        </dgm:presLayoutVars>
      </dgm:prSet>
      <dgm:spPr/>
    </dgm:pt>
    <dgm:pt modelId="{CB1B6F82-66CC-4AE8-B347-0D958FF0C284}" type="pres">
      <dgm:prSet presAssocID="{65DCBC4A-970D-47FD-B4C7-77EEDFA54EF9}" presName="compNode" presStyleCnt="0"/>
      <dgm:spPr/>
    </dgm:pt>
    <dgm:pt modelId="{86061601-BDB5-4069-BE9D-7FD219A47E44}" type="pres">
      <dgm:prSet presAssocID="{65DCBC4A-970D-47FD-B4C7-77EEDFA54EF9}" presName="iconBgRect" presStyleLbl="bgShp" presStyleIdx="0" presStyleCnt="2"/>
      <dgm:spPr/>
    </dgm:pt>
    <dgm:pt modelId="{6C8D57BE-B16A-4E22-8EA3-21E34A31AEB6}" type="pres">
      <dgm:prSet presAssocID="{65DCBC4A-970D-47FD-B4C7-77EEDFA54E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5EC54426-C4AF-4D5B-8597-B483EB3C3519}" type="pres">
      <dgm:prSet presAssocID="{65DCBC4A-970D-47FD-B4C7-77EEDFA54EF9}" presName="spaceRect" presStyleCnt="0"/>
      <dgm:spPr/>
    </dgm:pt>
    <dgm:pt modelId="{9117E309-379E-44DC-8745-B2A00BB17AFE}" type="pres">
      <dgm:prSet presAssocID="{65DCBC4A-970D-47FD-B4C7-77EEDFA54EF9}" presName="textRect" presStyleLbl="revTx" presStyleIdx="0" presStyleCnt="2">
        <dgm:presLayoutVars>
          <dgm:chMax val="1"/>
          <dgm:chPref val="1"/>
        </dgm:presLayoutVars>
      </dgm:prSet>
      <dgm:spPr/>
    </dgm:pt>
    <dgm:pt modelId="{124087C8-2244-4669-B866-777A98BB6000}" type="pres">
      <dgm:prSet presAssocID="{128537DC-67AC-4730-B1D1-0D8E221A1815}" presName="sibTrans" presStyleCnt="0"/>
      <dgm:spPr/>
    </dgm:pt>
    <dgm:pt modelId="{8F25694C-11D6-40B0-BEA2-157344F7B398}" type="pres">
      <dgm:prSet presAssocID="{4498F18E-975D-4089-95EE-B3622563C5E2}" presName="compNode" presStyleCnt="0"/>
      <dgm:spPr/>
    </dgm:pt>
    <dgm:pt modelId="{DD7A2316-8A21-4ABD-925C-4A0772BBF302}" type="pres">
      <dgm:prSet presAssocID="{4498F18E-975D-4089-95EE-B3622563C5E2}" presName="iconBgRect" presStyleLbl="bgShp" presStyleIdx="1" presStyleCnt="2"/>
      <dgm:spPr/>
    </dgm:pt>
    <dgm:pt modelId="{EF5F76D2-A99B-46AC-9F70-C615AFD50A32}" type="pres">
      <dgm:prSet presAssocID="{4498F18E-975D-4089-95EE-B3622563C5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ass"/>
        </a:ext>
      </dgm:extLst>
    </dgm:pt>
    <dgm:pt modelId="{12E13FCD-B981-4220-8DB4-3D9EC5844C9D}" type="pres">
      <dgm:prSet presAssocID="{4498F18E-975D-4089-95EE-B3622563C5E2}" presName="spaceRect" presStyleCnt="0"/>
      <dgm:spPr/>
    </dgm:pt>
    <dgm:pt modelId="{E240F7EE-D4E7-4876-8600-37452989CC56}" type="pres">
      <dgm:prSet presAssocID="{4498F18E-975D-4089-95EE-B3622563C5E2}" presName="textRect" presStyleLbl="revTx" presStyleIdx="1" presStyleCnt="2">
        <dgm:presLayoutVars>
          <dgm:chMax val="1"/>
          <dgm:chPref val="1"/>
        </dgm:presLayoutVars>
      </dgm:prSet>
      <dgm:spPr/>
    </dgm:pt>
  </dgm:ptLst>
  <dgm:cxnLst>
    <dgm:cxn modelId="{74B6A04B-C394-4FEB-92FB-0D564FA39916}" type="presOf" srcId="{E71E0A5C-E8B7-498F-AE79-4E37B15D887C}" destId="{ED915373-0E06-4FFB-BC37-C337720910E9}" srcOrd="0" destOrd="0" presId="urn:microsoft.com/office/officeart/2018/5/layout/IconCircleLabelList"/>
    <dgm:cxn modelId="{3F0B6388-445D-4170-BC99-68840665AA8D}" srcId="{E71E0A5C-E8B7-498F-AE79-4E37B15D887C}" destId="{65DCBC4A-970D-47FD-B4C7-77EEDFA54EF9}" srcOrd="0" destOrd="0" parTransId="{4B2F92BE-EE4A-46A5-8D64-5033F63A231A}" sibTransId="{128537DC-67AC-4730-B1D1-0D8E221A1815}"/>
    <dgm:cxn modelId="{85022E98-A68F-44F4-9372-398001BAEF7C}" type="presOf" srcId="{4498F18E-975D-4089-95EE-B3622563C5E2}" destId="{E240F7EE-D4E7-4876-8600-37452989CC56}" srcOrd="0" destOrd="0" presId="urn:microsoft.com/office/officeart/2018/5/layout/IconCircleLabelList"/>
    <dgm:cxn modelId="{AD73B2B1-A25B-46AC-9B41-1DE0813578B9}" type="presOf" srcId="{65DCBC4A-970D-47FD-B4C7-77EEDFA54EF9}" destId="{9117E309-379E-44DC-8745-B2A00BB17AFE}" srcOrd="0" destOrd="0" presId="urn:microsoft.com/office/officeart/2018/5/layout/IconCircleLabelList"/>
    <dgm:cxn modelId="{AE88CEED-0264-42E4-87D7-5AAD17C57ADB}" srcId="{E71E0A5C-E8B7-498F-AE79-4E37B15D887C}" destId="{4498F18E-975D-4089-95EE-B3622563C5E2}" srcOrd="1" destOrd="0" parTransId="{058ED360-8AEF-4321-9E69-ADE9D7A043F1}" sibTransId="{2F3A17D1-FC21-4917-857F-E5C7CCFF12B9}"/>
    <dgm:cxn modelId="{73354D28-3AFD-46CA-AC54-413298F37E53}" type="presParOf" srcId="{ED915373-0E06-4FFB-BC37-C337720910E9}" destId="{CB1B6F82-66CC-4AE8-B347-0D958FF0C284}" srcOrd="0" destOrd="0" presId="urn:microsoft.com/office/officeart/2018/5/layout/IconCircleLabelList"/>
    <dgm:cxn modelId="{5D76AE2C-6BFE-4D25-93BE-CE8786357F58}" type="presParOf" srcId="{CB1B6F82-66CC-4AE8-B347-0D958FF0C284}" destId="{86061601-BDB5-4069-BE9D-7FD219A47E44}" srcOrd="0" destOrd="0" presId="urn:microsoft.com/office/officeart/2018/5/layout/IconCircleLabelList"/>
    <dgm:cxn modelId="{082408A7-256D-4963-88EB-A2A299D4FA4B}" type="presParOf" srcId="{CB1B6F82-66CC-4AE8-B347-0D958FF0C284}" destId="{6C8D57BE-B16A-4E22-8EA3-21E34A31AEB6}" srcOrd="1" destOrd="0" presId="urn:microsoft.com/office/officeart/2018/5/layout/IconCircleLabelList"/>
    <dgm:cxn modelId="{779F8C58-5987-412B-A302-4FC07FC27D30}" type="presParOf" srcId="{CB1B6F82-66CC-4AE8-B347-0D958FF0C284}" destId="{5EC54426-C4AF-4D5B-8597-B483EB3C3519}" srcOrd="2" destOrd="0" presId="urn:microsoft.com/office/officeart/2018/5/layout/IconCircleLabelList"/>
    <dgm:cxn modelId="{BC74EBE3-BDF6-4A80-8AE7-F8B59972C013}" type="presParOf" srcId="{CB1B6F82-66CC-4AE8-B347-0D958FF0C284}" destId="{9117E309-379E-44DC-8745-B2A00BB17AFE}" srcOrd="3" destOrd="0" presId="urn:microsoft.com/office/officeart/2018/5/layout/IconCircleLabelList"/>
    <dgm:cxn modelId="{6D61E747-B1CE-4893-9723-417D32F882C8}" type="presParOf" srcId="{ED915373-0E06-4FFB-BC37-C337720910E9}" destId="{124087C8-2244-4669-B866-777A98BB6000}" srcOrd="1" destOrd="0" presId="urn:microsoft.com/office/officeart/2018/5/layout/IconCircleLabelList"/>
    <dgm:cxn modelId="{42F36A11-6C25-4B4B-B352-947675726F2F}" type="presParOf" srcId="{ED915373-0E06-4FFB-BC37-C337720910E9}" destId="{8F25694C-11D6-40B0-BEA2-157344F7B398}" srcOrd="2" destOrd="0" presId="urn:microsoft.com/office/officeart/2018/5/layout/IconCircleLabelList"/>
    <dgm:cxn modelId="{EF74F3E0-D4FE-4D97-9DD8-AD9DBE88012A}" type="presParOf" srcId="{8F25694C-11D6-40B0-BEA2-157344F7B398}" destId="{DD7A2316-8A21-4ABD-925C-4A0772BBF302}" srcOrd="0" destOrd="0" presId="urn:microsoft.com/office/officeart/2018/5/layout/IconCircleLabelList"/>
    <dgm:cxn modelId="{2B1E7962-84AE-4521-B2D1-F6EA30D97A09}" type="presParOf" srcId="{8F25694C-11D6-40B0-BEA2-157344F7B398}" destId="{EF5F76D2-A99B-46AC-9F70-C615AFD50A32}" srcOrd="1" destOrd="0" presId="urn:microsoft.com/office/officeart/2018/5/layout/IconCircleLabelList"/>
    <dgm:cxn modelId="{0ECB2776-2270-414A-B73F-8FDF310B88FC}" type="presParOf" srcId="{8F25694C-11D6-40B0-BEA2-157344F7B398}" destId="{12E13FCD-B981-4220-8DB4-3D9EC5844C9D}" srcOrd="2" destOrd="0" presId="urn:microsoft.com/office/officeart/2018/5/layout/IconCircleLabelList"/>
    <dgm:cxn modelId="{C1AC0843-76C9-4CDD-9464-1499CA52D129}" type="presParOf" srcId="{8F25694C-11D6-40B0-BEA2-157344F7B398}" destId="{E240F7EE-D4E7-4876-8600-37452989CC56}"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024FBB-FD74-44E1-BB47-324A7ED3B7FF}"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E8F49BCA-D84C-4B93-AF49-740F86F2C030}">
      <dgm:prSet/>
      <dgm:spPr/>
      <dgm:t>
        <a:bodyPr/>
        <a:lstStyle/>
        <a:p>
          <a:r>
            <a:rPr lang="en-GB"/>
            <a:t>Create an address book </a:t>
          </a:r>
          <a:endParaRPr lang="en-US"/>
        </a:p>
      </dgm:t>
    </dgm:pt>
    <dgm:pt modelId="{886FBF89-CF0E-4423-9979-955867042CD6}" type="parTrans" cxnId="{D66E79D9-0210-423B-863B-19991A46F69B}">
      <dgm:prSet/>
      <dgm:spPr/>
      <dgm:t>
        <a:bodyPr/>
        <a:lstStyle/>
        <a:p>
          <a:endParaRPr lang="en-US"/>
        </a:p>
      </dgm:t>
    </dgm:pt>
    <dgm:pt modelId="{97B951FF-C88B-429B-B61C-E6E9DFFE6D9B}" type="sibTrans" cxnId="{D66E79D9-0210-423B-863B-19991A46F69B}">
      <dgm:prSet phldrT="1" phldr="0"/>
      <dgm:spPr/>
      <dgm:t>
        <a:bodyPr/>
        <a:lstStyle/>
        <a:p>
          <a:r>
            <a:rPr lang="en-US"/>
            <a:t>1</a:t>
          </a:r>
        </a:p>
      </dgm:t>
    </dgm:pt>
    <dgm:pt modelId="{20AE8F36-D5C0-41E5-BF79-CFBEAA00184A}">
      <dgm:prSet/>
      <dgm:spPr/>
      <dgm:t>
        <a:bodyPr/>
        <a:lstStyle/>
        <a:p>
          <a:r>
            <a:rPr lang="en-GB"/>
            <a:t>Select purchasing and payment</a:t>
          </a:r>
          <a:endParaRPr lang="en-US"/>
        </a:p>
      </dgm:t>
    </dgm:pt>
    <dgm:pt modelId="{158463DF-79F6-4722-A503-F6714A9E2B68}" type="parTrans" cxnId="{2ADEB0AE-23A4-4F55-87A8-9ECF9C365E75}">
      <dgm:prSet/>
      <dgm:spPr/>
      <dgm:t>
        <a:bodyPr/>
        <a:lstStyle/>
        <a:p>
          <a:endParaRPr lang="en-US"/>
        </a:p>
      </dgm:t>
    </dgm:pt>
    <dgm:pt modelId="{EB4370C5-32F7-4A68-9D31-EDFABA6C923F}" type="sibTrans" cxnId="{2ADEB0AE-23A4-4F55-87A8-9ECF9C365E75}">
      <dgm:prSet phldrT="2" phldr="0"/>
      <dgm:spPr/>
      <dgm:t>
        <a:bodyPr/>
        <a:lstStyle/>
        <a:p>
          <a:r>
            <a:rPr lang="en-US"/>
            <a:t>2</a:t>
          </a:r>
        </a:p>
      </dgm:t>
    </dgm:pt>
    <dgm:pt modelId="{0643F35E-0AAB-418F-AE7C-1AE24269C4B3}">
      <dgm:prSet/>
      <dgm:spPr/>
      <dgm:t>
        <a:bodyPr/>
        <a:lstStyle/>
        <a:p>
          <a:r>
            <a:rPr lang="en-GB"/>
            <a:t>Press continue</a:t>
          </a:r>
          <a:endParaRPr lang="en-US"/>
        </a:p>
      </dgm:t>
    </dgm:pt>
    <dgm:pt modelId="{98CACE85-197C-45A4-B996-DCBB22210837}" type="parTrans" cxnId="{DE471643-2AEE-41BE-AE1B-8ACF0372CD16}">
      <dgm:prSet/>
      <dgm:spPr/>
      <dgm:t>
        <a:bodyPr/>
        <a:lstStyle/>
        <a:p>
          <a:endParaRPr lang="en-US"/>
        </a:p>
      </dgm:t>
    </dgm:pt>
    <dgm:pt modelId="{2AEFEA6A-F073-4AA4-B8EC-E120C9F110DE}" type="sibTrans" cxnId="{DE471643-2AEE-41BE-AE1B-8ACF0372CD16}">
      <dgm:prSet phldrT="3" phldr="0"/>
      <dgm:spPr/>
      <dgm:t>
        <a:bodyPr/>
        <a:lstStyle/>
        <a:p>
          <a:r>
            <a:rPr lang="en-US"/>
            <a:t>3</a:t>
          </a:r>
        </a:p>
      </dgm:t>
    </dgm:pt>
    <dgm:pt modelId="{D0335AC4-E8A0-4E3E-BB9F-D3239A727F98}" type="pres">
      <dgm:prSet presAssocID="{63024FBB-FD74-44E1-BB47-324A7ED3B7FF}" presName="Name0" presStyleCnt="0">
        <dgm:presLayoutVars>
          <dgm:animLvl val="lvl"/>
          <dgm:resizeHandles val="exact"/>
        </dgm:presLayoutVars>
      </dgm:prSet>
      <dgm:spPr/>
    </dgm:pt>
    <dgm:pt modelId="{EAEAFB11-45B6-4FBB-93A8-47B01C88CB38}" type="pres">
      <dgm:prSet presAssocID="{E8F49BCA-D84C-4B93-AF49-740F86F2C030}" presName="compositeNode" presStyleCnt="0">
        <dgm:presLayoutVars>
          <dgm:bulletEnabled val="1"/>
        </dgm:presLayoutVars>
      </dgm:prSet>
      <dgm:spPr/>
    </dgm:pt>
    <dgm:pt modelId="{01A8B4ED-C3E7-4E1F-9DF8-C247D33F4BEC}" type="pres">
      <dgm:prSet presAssocID="{E8F49BCA-D84C-4B93-AF49-740F86F2C030}" presName="bgRect" presStyleLbl="bgAccFollowNode1" presStyleIdx="0" presStyleCnt="3"/>
      <dgm:spPr/>
    </dgm:pt>
    <dgm:pt modelId="{4055B709-BFDB-45DC-8301-EF64488ABEE1}" type="pres">
      <dgm:prSet presAssocID="{97B951FF-C88B-429B-B61C-E6E9DFFE6D9B}" presName="sibTransNodeCircle" presStyleLbl="alignNode1" presStyleIdx="0" presStyleCnt="6">
        <dgm:presLayoutVars>
          <dgm:chMax val="0"/>
          <dgm:bulletEnabled/>
        </dgm:presLayoutVars>
      </dgm:prSet>
      <dgm:spPr/>
    </dgm:pt>
    <dgm:pt modelId="{477B5336-5F0F-4B53-BDBB-9CD2743A14D6}" type="pres">
      <dgm:prSet presAssocID="{E8F49BCA-D84C-4B93-AF49-740F86F2C030}" presName="bottomLine" presStyleLbl="alignNode1" presStyleIdx="1" presStyleCnt="6">
        <dgm:presLayoutVars/>
      </dgm:prSet>
      <dgm:spPr/>
    </dgm:pt>
    <dgm:pt modelId="{816BBD58-0CCB-40BC-B51B-D84045705C79}" type="pres">
      <dgm:prSet presAssocID="{E8F49BCA-D84C-4B93-AF49-740F86F2C030}" presName="nodeText" presStyleLbl="bgAccFollowNode1" presStyleIdx="0" presStyleCnt="3">
        <dgm:presLayoutVars>
          <dgm:bulletEnabled val="1"/>
        </dgm:presLayoutVars>
      </dgm:prSet>
      <dgm:spPr/>
    </dgm:pt>
    <dgm:pt modelId="{079258E2-8DBB-4F0C-8265-70BEF166A0DB}" type="pres">
      <dgm:prSet presAssocID="{97B951FF-C88B-429B-B61C-E6E9DFFE6D9B}" presName="sibTrans" presStyleCnt="0"/>
      <dgm:spPr/>
    </dgm:pt>
    <dgm:pt modelId="{AEAE09C7-B7E3-424A-878F-4A1BC2BC976D}" type="pres">
      <dgm:prSet presAssocID="{20AE8F36-D5C0-41E5-BF79-CFBEAA00184A}" presName="compositeNode" presStyleCnt="0">
        <dgm:presLayoutVars>
          <dgm:bulletEnabled val="1"/>
        </dgm:presLayoutVars>
      </dgm:prSet>
      <dgm:spPr/>
    </dgm:pt>
    <dgm:pt modelId="{32F81670-C3CE-4E69-9742-4BE5EDF55AED}" type="pres">
      <dgm:prSet presAssocID="{20AE8F36-D5C0-41E5-BF79-CFBEAA00184A}" presName="bgRect" presStyleLbl="bgAccFollowNode1" presStyleIdx="1" presStyleCnt="3"/>
      <dgm:spPr/>
    </dgm:pt>
    <dgm:pt modelId="{CDCC7D9E-D6F1-4446-8F7F-764EDE2D8A17}" type="pres">
      <dgm:prSet presAssocID="{EB4370C5-32F7-4A68-9D31-EDFABA6C923F}" presName="sibTransNodeCircle" presStyleLbl="alignNode1" presStyleIdx="2" presStyleCnt="6">
        <dgm:presLayoutVars>
          <dgm:chMax val="0"/>
          <dgm:bulletEnabled/>
        </dgm:presLayoutVars>
      </dgm:prSet>
      <dgm:spPr/>
    </dgm:pt>
    <dgm:pt modelId="{DE9E0125-658F-44B2-BA14-05A8E7116B3E}" type="pres">
      <dgm:prSet presAssocID="{20AE8F36-D5C0-41E5-BF79-CFBEAA00184A}" presName="bottomLine" presStyleLbl="alignNode1" presStyleIdx="3" presStyleCnt="6">
        <dgm:presLayoutVars/>
      </dgm:prSet>
      <dgm:spPr/>
    </dgm:pt>
    <dgm:pt modelId="{623AA56B-5F90-4ACD-8C23-015DCE3DEEC3}" type="pres">
      <dgm:prSet presAssocID="{20AE8F36-D5C0-41E5-BF79-CFBEAA00184A}" presName="nodeText" presStyleLbl="bgAccFollowNode1" presStyleIdx="1" presStyleCnt="3">
        <dgm:presLayoutVars>
          <dgm:bulletEnabled val="1"/>
        </dgm:presLayoutVars>
      </dgm:prSet>
      <dgm:spPr/>
    </dgm:pt>
    <dgm:pt modelId="{4F29CF5A-761A-4E79-9BAD-CE391038EB8D}" type="pres">
      <dgm:prSet presAssocID="{EB4370C5-32F7-4A68-9D31-EDFABA6C923F}" presName="sibTrans" presStyleCnt="0"/>
      <dgm:spPr/>
    </dgm:pt>
    <dgm:pt modelId="{733DA731-09EF-4D8C-86FE-399635067972}" type="pres">
      <dgm:prSet presAssocID="{0643F35E-0AAB-418F-AE7C-1AE24269C4B3}" presName="compositeNode" presStyleCnt="0">
        <dgm:presLayoutVars>
          <dgm:bulletEnabled val="1"/>
        </dgm:presLayoutVars>
      </dgm:prSet>
      <dgm:spPr/>
    </dgm:pt>
    <dgm:pt modelId="{A94FCFFF-DD3E-464D-BA13-111826AB8CA8}" type="pres">
      <dgm:prSet presAssocID="{0643F35E-0AAB-418F-AE7C-1AE24269C4B3}" presName="bgRect" presStyleLbl="bgAccFollowNode1" presStyleIdx="2" presStyleCnt="3"/>
      <dgm:spPr/>
    </dgm:pt>
    <dgm:pt modelId="{8EA32D0B-522B-4D11-A7E8-D5F38570142A}" type="pres">
      <dgm:prSet presAssocID="{2AEFEA6A-F073-4AA4-B8EC-E120C9F110DE}" presName="sibTransNodeCircle" presStyleLbl="alignNode1" presStyleIdx="4" presStyleCnt="6">
        <dgm:presLayoutVars>
          <dgm:chMax val="0"/>
          <dgm:bulletEnabled/>
        </dgm:presLayoutVars>
      </dgm:prSet>
      <dgm:spPr/>
    </dgm:pt>
    <dgm:pt modelId="{A69800D4-3752-4C9C-96A3-0D8C03B9856B}" type="pres">
      <dgm:prSet presAssocID="{0643F35E-0AAB-418F-AE7C-1AE24269C4B3}" presName="bottomLine" presStyleLbl="alignNode1" presStyleIdx="5" presStyleCnt="6">
        <dgm:presLayoutVars/>
      </dgm:prSet>
      <dgm:spPr/>
    </dgm:pt>
    <dgm:pt modelId="{C85ED6B6-ED91-43CE-AF68-4648ADB3E55E}" type="pres">
      <dgm:prSet presAssocID="{0643F35E-0AAB-418F-AE7C-1AE24269C4B3}" presName="nodeText" presStyleLbl="bgAccFollowNode1" presStyleIdx="2" presStyleCnt="3">
        <dgm:presLayoutVars>
          <dgm:bulletEnabled val="1"/>
        </dgm:presLayoutVars>
      </dgm:prSet>
      <dgm:spPr/>
    </dgm:pt>
  </dgm:ptLst>
  <dgm:cxnLst>
    <dgm:cxn modelId="{331BD408-2AF0-4655-86EE-C8948422E299}" type="presOf" srcId="{20AE8F36-D5C0-41E5-BF79-CFBEAA00184A}" destId="{623AA56B-5F90-4ACD-8C23-015DCE3DEEC3}" srcOrd="1" destOrd="0" presId="urn:microsoft.com/office/officeart/2016/7/layout/BasicLinearProcessNumbered"/>
    <dgm:cxn modelId="{4A9A0820-C918-4A0B-A667-7BCED8540EB0}" type="presOf" srcId="{0643F35E-0AAB-418F-AE7C-1AE24269C4B3}" destId="{C85ED6B6-ED91-43CE-AF68-4648ADB3E55E}" srcOrd="1" destOrd="0" presId="urn:microsoft.com/office/officeart/2016/7/layout/BasicLinearProcessNumbered"/>
    <dgm:cxn modelId="{BEF6233A-AF0E-44B9-AA36-FF80497B5F09}" type="presOf" srcId="{E8F49BCA-D84C-4B93-AF49-740F86F2C030}" destId="{816BBD58-0CCB-40BC-B51B-D84045705C79}" srcOrd="1" destOrd="0" presId="urn:microsoft.com/office/officeart/2016/7/layout/BasicLinearProcessNumbered"/>
    <dgm:cxn modelId="{5DA6315D-24E5-4527-8220-1AC02049252E}" type="presOf" srcId="{63024FBB-FD74-44E1-BB47-324A7ED3B7FF}" destId="{D0335AC4-E8A0-4E3E-BB9F-D3239A727F98}" srcOrd="0" destOrd="0" presId="urn:microsoft.com/office/officeart/2016/7/layout/BasicLinearProcessNumbered"/>
    <dgm:cxn modelId="{DE471643-2AEE-41BE-AE1B-8ACF0372CD16}" srcId="{63024FBB-FD74-44E1-BB47-324A7ED3B7FF}" destId="{0643F35E-0AAB-418F-AE7C-1AE24269C4B3}" srcOrd="2" destOrd="0" parTransId="{98CACE85-197C-45A4-B996-DCBB22210837}" sibTransId="{2AEFEA6A-F073-4AA4-B8EC-E120C9F110DE}"/>
    <dgm:cxn modelId="{98CA1C69-1F34-49F7-8529-6AFBD998E7D7}" type="presOf" srcId="{0643F35E-0AAB-418F-AE7C-1AE24269C4B3}" destId="{A94FCFFF-DD3E-464D-BA13-111826AB8CA8}" srcOrd="0" destOrd="0" presId="urn:microsoft.com/office/officeart/2016/7/layout/BasicLinearProcessNumbered"/>
    <dgm:cxn modelId="{6F2FDB4C-2F01-4B78-AFAD-238433BFC83A}" type="presOf" srcId="{97B951FF-C88B-429B-B61C-E6E9DFFE6D9B}" destId="{4055B709-BFDB-45DC-8301-EF64488ABEE1}" srcOrd="0" destOrd="0" presId="urn:microsoft.com/office/officeart/2016/7/layout/BasicLinearProcessNumbered"/>
    <dgm:cxn modelId="{8AFF3C6E-323E-4363-866A-30BDA5036D6F}" type="presOf" srcId="{EB4370C5-32F7-4A68-9D31-EDFABA6C923F}" destId="{CDCC7D9E-D6F1-4446-8F7F-764EDE2D8A17}" srcOrd="0" destOrd="0" presId="urn:microsoft.com/office/officeart/2016/7/layout/BasicLinearProcessNumbered"/>
    <dgm:cxn modelId="{10C8AE6F-45DA-4AB7-BA3D-C5B167408C70}" type="presOf" srcId="{2AEFEA6A-F073-4AA4-B8EC-E120C9F110DE}" destId="{8EA32D0B-522B-4D11-A7E8-D5F38570142A}" srcOrd="0" destOrd="0" presId="urn:microsoft.com/office/officeart/2016/7/layout/BasicLinearProcessNumbered"/>
    <dgm:cxn modelId="{D6AB3D91-8B4E-424F-AB40-50AF0C179386}" type="presOf" srcId="{E8F49BCA-D84C-4B93-AF49-740F86F2C030}" destId="{01A8B4ED-C3E7-4E1F-9DF8-C247D33F4BEC}" srcOrd="0" destOrd="0" presId="urn:microsoft.com/office/officeart/2016/7/layout/BasicLinearProcessNumbered"/>
    <dgm:cxn modelId="{2ADEB0AE-23A4-4F55-87A8-9ECF9C365E75}" srcId="{63024FBB-FD74-44E1-BB47-324A7ED3B7FF}" destId="{20AE8F36-D5C0-41E5-BF79-CFBEAA00184A}" srcOrd="1" destOrd="0" parTransId="{158463DF-79F6-4722-A503-F6714A9E2B68}" sibTransId="{EB4370C5-32F7-4A68-9D31-EDFABA6C923F}"/>
    <dgm:cxn modelId="{D66E79D9-0210-423B-863B-19991A46F69B}" srcId="{63024FBB-FD74-44E1-BB47-324A7ED3B7FF}" destId="{E8F49BCA-D84C-4B93-AF49-740F86F2C030}" srcOrd="0" destOrd="0" parTransId="{886FBF89-CF0E-4423-9979-955867042CD6}" sibTransId="{97B951FF-C88B-429B-B61C-E6E9DFFE6D9B}"/>
    <dgm:cxn modelId="{AFB8FEE0-2FB4-42DD-AEFD-518E8A61B24C}" type="presOf" srcId="{20AE8F36-D5C0-41E5-BF79-CFBEAA00184A}" destId="{32F81670-C3CE-4E69-9742-4BE5EDF55AED}" srcOrd="0" destOrd="0" presId="urn:microsoft.com/office/officeart/2016/7/layout/BasicLinearProcessNumbered"/>
    <dgm:cxn modelId="{BE0BF2CC-4D8A-4655-AA8C-1E5706450138}" type="presParOf" srcId="{D0335AC4-E8A0-4E3E-BB9F-D3239A727F98}" destId="{EAEAFB11-45B6-4FBB-93A8-47B01C88CB38}" srcOrd="0" destOrd="0" presId="urn:microsoft.com/office/officeart/2016/7/layout/BasicLinearProcessNumbered"/>
    <dgm:cxn modelId="{6309D3EB-BB9B-42F0-BAB6-17A7DC3222DE}" type="presParOf" srcId="{EAEAFB11-45B6-4FBB-93A8-47B01C88CB38}" destId="{01A8B4ED-C3E7-4E1F-9DF8-C247D33F4BEC}" srcOrd="0" destOrd="0" presId="urn:microsoft.com/office/officeart/2016/7/layout/BasicLinearProcessNumbered"/>
    <dgm:cxn modelId="{39339B4F-F033-486B-BD03-1169BCE334B7}" type="presParOf" srcId="{EAEAFB11-45B6-4FBB-93A8-47B01C88CB38}" destId="{4055B709-BFDB-45DC-8301-EF64488ABEE1}" srcOrd="1" destOrd="0" presId="urn:microsoft.com/office/officeart/2016/7/layout/BasicLinearProcessNumbered"/>
    <dgm:cxn modelId="{5D501A2C-6A54-4EF2-B1E6-F5447C0724BF}" type="presParOf" srcId="{EAEAFB11-45B6-4FBB-93A8-47B01C88CB38}" destId="{477B5336-5F0F-4B53-BDBB-9CD2743A14D6}" srcOrd="2" destOrd="0" presId="urn:microsoft.com/office/officeart/2016/7/layout/BasicLinearProcessNumbered"/>
    <dgm:cxn modelId="{DA135FE2-E4F7-4AFD-BFAC-CB9504F632CE}" type="presParOf" srcId="{EAEAFB11-45B6-4FBB-93A8-47B01C88CB38}" destId="{816BBD58-0CCB-40BC-B51B-D84045705C79}" srcOrd="3" destOrd="0" presId="urn:microsoft.com/office/officeart/2016/7/layout/BasicLinearProcessNumbered"/>
    <dgm:cxn modelId="{5ECA5E18-A781-4F31-BA67-906F2E27B31E}" type="presParOf" srcId="{D0335AC4-E8A0-4E3E-BB9F-D3239A727F98}" destId="{079258E2-8DBB-4F0C-8265-70BEF166A0DB}" srcOrd="1" destOrd="0" presId="urn:microsoft.com/office/officeart/2016/7/layout/BasicLinearProcessNumbered"/>
    <dgm:cxn modelId="{A1CBF2C7-CF34-4E0E-B770-43B6F0B53AE8}" type="presParOf" srcId="{D0335AC4-E8A0-4E3E-BB9F-D3239A727F98}" destId="{AEAE09C7-B7E3-424A-878F-4A1BC2BC976D}" srcOrd="2" destOrd="0" presId="urn:microsoft.com/office/officeart/2016/7/layout/BasicLinearProcessNumbered"/>
    <dgm:cxn modelId="{E33022A8-7071-4CC6-B10F-ED4BF40A2ADD}" type="presParOf" srcId="{AEAE09C7-B7E3-424A-878F-4A1BC2BC976D}" destId="{32F81670-C3CE-4E69-9742-4BE5EDF55AED}" srcOrd="0" destOrd="0" presId="urn:microsoft.com/office/officeart/2016/7/layout/BasicLinearProcessNumbered"/>
    <dgm:cxn modelId="{463CFEDD-63EA-458E-864C-FFE5AEF24DCE}" type="presParOf" srcId="{AEAE09C7-B7E3-424A-878F-4A1BC2BC976D}" destId="{CDCC7D9E-D6F1-4446-8F7F-764EDE2D8A17}" srcOrd="1" destOrd="0" presId="urn:microsoft.com/office/officeart/2016/7/layout/BasicLinearProcessNumbered"/>
    <dgm:cxn modelId="{9359F2ED-3A9C-4576-AE6B-E5064C06183D}" type="presParOf" srcId="{AEAE09C7-B7E3-424A-878F-4A1BC2BC976D}" destId="{DE9E0125-658F-44B2-BA14-05A8E7116B3E}" srcOrd="2" destOrd="0" presId="urn:microsoft.com/office/officeart/2016/7/layout/BasicLinearProcessNumbered"/>
    <dgm:cxn modelId="{CA1896EA-017D-4016-8707-79E87C3BB192}" type="presParOf" srcId="{AEAE09C7-B7E3-424A-878F-4A1BC2BC976D}" destId="{623AA56B-5F90-4ACD-8C23-015DCE3DEEC3}" srcOrd="3" destOrd="0" presId="urn:microsoft.com/office/officeart/2016/7/layout/BasicLinearProcessNumbered"/>
    <dgm:cxn modelId="{F60F77B4-78C7-49B0-92E2-2A0E08B85064}" type="presParOf" srcId="{D0335AC4-E8A0-4E3E-BB9F-D3239A727F98}" destId="{4F29CF5A-761A-4E79-9BAD-CE391038EB8D}" srcOrd="3" destOrd="0" presId="urn:microsoft.com/office/officeart/2016/7/layout/BasicLinearProcessNumbered"/>
    <dgm:cxn modelId="{C1A13A5B-0267-4317-B2FD-4EE349CF6A90}" type="presParOf" srcId="{D0335AC4-E8A0-4E3E-BB9F-D3239A727F98}" destId="{733DA731-09EF-4D8C-86FE-399635067972}" srcOrd="4" destOrd="0" presId="urn:microsoft.com/office/officeart/2016/7/layout/BasicLinearProcessNumbered"/>
    <dgm:cxn modelId="{B249D760-FE54-492D-9241-9827F2087799}" type="presParOf" srcId="{733DA731-09EF-4D8C-86FE-399635067972}" destId="{A94FCFFF-DD3E-464D-BA13-111826AB8CA8}" srcOrd="0" destOrd="0" presId="urn:microsoft.com/office/officeart/2016/7/layout/BasicLinearProcessNumbered"/>
    <dgm:cxn modelId="{9EE6EE0B-0425-4F71-B5FA-26FAC4B4DFE4}" type="presParOf" srcId="{733DA731-09EF-4D8C-86FE-399635067972}" destId="{8EA32D0B-522B-4D11-A7E8-D5F38570142A}" srcOrd="1" destOrd="0" presId="urn:microsoft.com/office/officeart/2016/7/layout/BasicLinearProcessNumbered"/>
    <dgm:cxn modelId="{357E61C9-4508-49AA-A071-3DC3AD48C931}" type="presParOf" srcId="{733DA731-09EF-4D8C-86FE-399635067972}" destId="{A69800D4-3752-4C9C-96A3-0D8C03B9856B}" srcOrd="2" destOrd="0" presId="urn:microsoft.com/office/officeart/2016/7/layout/BasicLinearProcessNumbered"/>
    <dgm:cxn modelId="{83D49961-EFE2-47FE-A964-4FD93D114332}" type="presParOf" srcId="{733DA731-09EF-4D8C-86FE-399635067972}" destId="{C85ED6B6-ED91-43CE-AF68-4648ADB3E55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C4D349-D551-42D1-8EC4-C4363D44FF0A}"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23C4E6A3-27BD-404A-98A0-B47624630DF4}">
      <dgm:prSet/>
      <dgm:spPr/>
      <dgm:t>
        <a:bodyPr/>
        <a:lstStyle/>
        <a:p>
          <a:r>
            <a:rPr lang="en-GB"/>
            <a:t>Select tax details</a:t>
          </a:r>
          <a:endParaRPr lang="en-US"/>
        </a:p>
      </dgm:t>
    </dgm:pt>
    <dgm:pt modelId="{9E405B83-9C15-41AA-BFCC-9D772331A961}" type="parTrans" cxnId="{0FCBE2CF-AA29-4A32-9D12-AA624531CF31}">
      <dgm:prSet/>
      <dgm:spPr/>
      <dgm:t>
        <a:bodyPr/>
        <a:lstStyle/>
        <a:p>
          <a:endParaRPr lang="en-US"/>
        </a:p>
      </dgm:t>
    </dgm:pt>
    <dgm:pt modelId="{DC6A1D36-3F13-4CD3-A726-1C3F16FD396B}" type="sibTrans" cxnId="{0FCBE2CF-AA29-4A32-9D12-AA624531CF31}">
      <dgm:prSet/>
      <dgm:spPr/>
      <dgm:t>
        <a:bodyPr/>
        <a:lstStyle/>
        <a:p>
          <a:endParaRPr lang="en-US"/>
        </a:p>
      </dgm:t>
    </dgm:pt>
    <dgm:pt modelId="{F7E13D87-3438-4403-8A65-6E9A283FE55B}">
      <dgm:prSet/>
      <dgm:spPr/>
      <dgm:t>
        <a:bodyPr/>
        <a:lstStyle/>
        <a:p>
          <a:r>
            <a:rPr lang="en-GB" dirty="0"/>
            <a:t>Press allow withholding tax </a:t>
          </a:r>
          <a:endParaRPr lang="en-US" dirty="0"/>
        </a:p>
      </dgm:t>
    </dgm:pt>
    <dgm:pt modelId="{2E4CF019-5595-43C3-9977-DFD894FE88E3}" type="parTrans" cxnId="{FF76653E-A13F-4785-A3FA-0DF256C1B083}">
      <dgm:prSet/>
      <dgm:spPr/>
      <dgm:t>
        <a:bodyPr/>
        <a:lstStyle/>
        <a:p>
          <a:endParaRPr lang="en-US"/>
        </a:p>
      </dgm:t>
    </dgm:pt>
    <dgm:pt modelId="{8F26A486-475D-472B-A5B5-07686A0C4D7F}" type="sibTrans" cxnId="{FF76653E-A13F-4785-A3FA-0DF256C1B083}">
      <dgm:prSet/>
      <dgm:spPr/>
      <dgm:t>
        <a:bodyPr/>
        <a:lstStyle/>
        <a:p>
          <a:endParaRPr lang="en-US"/>
        </a:p>
      </dgm:t>
    </dgm:pt>
    <dgm:pt modelId="{4AAC87AB-5C08-4279-B493-6F96DF54E009}">
      <dgm:prSet/>
      <dgm:spPr/>
      <dgm:t>
        <a:bodyPr/>
        <a:lstStyle/>
        <a:p>
          <a:r>
            <a:rPr lang="en-GB"/>
            <a:t>Scroll down and press allow withholding tax </a:t>
          </a:r>
          <a:endParaRPr lang="en-US"/>
        </a:p>
      </dgm:t>
    </dgm:pt>
    <dgm:pt modelId="{0377E016-2D8E-47BB-82BA-F223E5256F9F}" type="parTrans" cxnId="{97A2476F-FCA8-458B-A1E0-FA2F0D1165F3}">
      <dgm:prSet/>
      <dgm:spPr/>
      <dgm:t>
        <a:bodyPr/>
        <a:lstStyle/>
        <a:p>
          <a:endParaRPr lang="en-US"/>
        </a:p>
      </dgm:t>
    </dgm:pt>
    <dgm:pt modelId="{722FB901-2ABC-40F8-9521-14BB57ABAF36}" type="sibTrans" cxnId="{97A2476F-FCA8-458B-A1E0-FA2F0D1165F3}">
      <dgm:prSet/>
      <dgm:spPr/>
      <dgm:t>
        <a:bodyPr/>
        <a:lstStyle/>
        <a:p>
          <a:endParaRPr lang="en-US"/>
        </a:p>
      </dgm:t>
    </dgm:pt>
    <dgm:pt modelId="{7A3C6345-BD51-44E4-AB4C-9CAE3CFEC496}">
      <dgm:prSet/>
      <dgm:spPr/>
      <dgm:t>
        <a:bodyPr/>
        <a:lstStyle/>
        <a:p>
          <a:r>
            <a:rPr lang="en-GB"/>
            <a:t>Then save</a:t>
          </a:r>
          <a:endParaRPr lang="en-US"/>
        </a:p>
      </dgm:t>
    </dgm:pt>
    <dgm:pt modelId="{CCFB0425-4C7D-46E9-B649-69AA1792D6C5}" type="parTrans" cxnId="{9C6EA6D3-256A-46D2-9E02-87107BABA7BF}">
      <dgm:prSet/>
      <dgm:spPr/>
      <dgm:t>
        <a:bodyPr/>
        <a:lstStyle/>
        <a:p>
          <a:endParaRPr lang="en-US"/>
        </a:p>
      </dgm:t>
    </dgm:pt>
    <dgm:pt modelId="{DE21186A-17ED-4BAE-9278-2124B6D7AEF1}" type="sibTrans" cxnId="{9C6EA6D3-256A-46D2-9E02-87107BABA7BF}">
      <dgm:prSet/>
      <dgm:spPr/>
      <dgm:t>
        <a:bodyPr/>
        <a:lstStyle/>
        <a:p>
          <a:endParaRPr lang="en-US"/>
        </a:p>
      </dgm:t>
    </dgm:pt>
    <dgm:pt modelId="{1456AFD0-613D-4D59-B3C7-A29F5695191F}" type="pres">
      <dgm:prSet presAssocID="{FAC4D349-D551-42D1-8EC4-C4363D44FF0A}" presName="Name0" presStyleCnt="0">
        <dgm:presLayoutVars>
          <dgm:dir/>
          <dgm:resizeHandles val="exact"/>
        </dgm:presLayoutVars>
      </dgm:prSet>
      <dgm:spPr/>
    </dgm:pt>
    <dgm:pt modelId="{B090419D-149B-4996-A514-7094308B5D44}" type="pres">
      <dgm:prSet presAssocID="{23C4E6A3-27BD-404A-98A0-B47624630DF4}" presName="node" presStyleLbl="node1" presStyleIdx="0" presStyleCnt="4">
        <dgm:presLayoutVars>
          <dgm:bulletEnabled val="1"/>
        </dgm:presLayoutVars>
      </dgm:prSet>
      <dgm:spPr/>
    </dgm:pt>
    <dgm:pt modelId="{9EBC3D64-E3FE-42F6-8FE7-BD3212168D88}" type="pres">
      <dgm:prSet presAssocID="{DC6A1D36-3F13-4CD3-A726-1C3F16FD396B}" presName="sibTrans" presStyleLbl="sibTrans1D1" presStyleIdx="0" presStyleCnt="3"/>
      <dgm:spPr/>
    </dgm:pt>
    <dgm:pt modelId="{DFDFDD12-8212-400B-BACC-038A88458A5D}" type="pres">
      <dgm:prSet presAssocID="{DC6A1D36-3F13-4CD3-A726-1C3F16FD396B}" presName="connectorText" presStyleLbl="sibTrans1D1" presStyleIdx="0" presStyleCnt="3"/>
      <dgm:spPr/>
    </dgm:pt>
    <dgm:pt modelId="{92CE7A8A-D3B0-47E4-9F89-D71ACDCFB554}" type="pres">
      <dgm:prSet presAssocID="{F7E13D87-3438-4403-8A65-6E9A283FE55B}" presName="node" presStyleLbl="node1" presStyleIdx="1" presStyleCnt="4">
        <dgm:presLayoutVars>
          <dgm:bulletEnabled val="1"/>
        </dgm:presLayoutVars>
      </dgm:prSet>
      <dgm:spPr/>
    </dgm:pt>
    <dgm:pt modelId="{5E2EFDD3-330B-4B3B-9277-A79857F223AA}" type="pres">
      <dgm:prSet presAssocID="{8F26A486-475D-472B-A5B5-07686A0C4D7F}" presName="sibTrans" presStyleLbl="sibTrans1D1" presStyleIdx="1" presStyleCnt="3"/>
      <dgm:spPr/>
    </dgm:pt>
    <dgm:pt modelId="{80C128A6-A893-41C0-9619-D1DFE51AD8B9}" type="pres">
      <dgm:prSet presAssocID="{8F26A486-475D-472B-A5B5-07686A0C4D7F}" presName="connectorText" presStyleLbl="sibTrans1D1" presStyleIdx="1" presStyleCnt="3"/>
      <dgm:spPr/>
    </dgm:pt>
    <dgm:pt modelId="{3B00DFFA-C601-4FCB-9FE0-28B67F0C9B3E}" type="pres">
      <dgm:prSet presAssocID="{4AAC87AB-5C08-4279-B493-6F96DF54E009}" presName="node" presStyleLbl="node1" presStyleIdx="2" presStyleCnt="4">
        <dgm:presLayoutVars>
          <dgm:bulletEnabled val="1"/>
        </dgm:presLayoutVars>
      </dgm:prSet>
      <dgm:spPr/>
    </dgm:pt>
    <dgm:pt modelId="{8F1BDBAE-BC44-4B59-AE07-591E735DA038}" type="pres">
      <dgm:prSet presAssocID="{722FB901-2ABC-40F8-9521-14BB57ABAF36}" presName="sibTrans" presStyleLbl="sibTrans1D1" presStyleIdx="2" presStyleCnt="3"/>
      <dgm:spPr/>
    </dgm:pt>
    <dgm:pt modelId="{3DDFA56B-6E4B-42EA-ADA2-C893E48276B1}" type="pres">
      <dgm:prSet presAssocID="{722FB901-2ABC-40F8-9521-14BB57ABAF36}" presName="connectorText" presStyleLbl="sibTrans1D1" presStyleIdx="2" presStyleCnt="3"/>
      <dgm:spPr/>
    </dgm:pt>
    <dgm:pt modelId="{A5B913FE-41ED-4B7D-8809-92437BC5F787}" type="pres">
      <dgm:prSet presAssocID="{7A3C6345-BD51-44E4-AB4C-9CAE3CFEC496}" presName="node" presStyleLbl="node1" presStyleIdx="3" presStyleCnt="4">
        <dgm:presLayoutVars>
          <dgm:bulletEnabled val="1"/>
        </dgm:presLayoutVars>
      </dgm:prSet>
      <dgm:spPr/>
    </dgm:pt>
  </dgm:ptLst>
  <dgm:cxnLst>
    <dgm:cxn modelId="{73DD4204-1B90-4D13-A68E-2B319F710316}" type="presOf" srcId="{8F26A486-475D-472B-A5B5-07686A0C4D7F}" destId="{5E2EFDD3-330B-4B3B-9277-A79857F223AA}" srcOrd="0" destOrd="0" presId="urn:microsoft.com/office/officeart/2016/7/layout/RepeatingBendingProcessNew"/>
    <dgm:cxn modelId="{C7782217-8E1C-420E-97F4-BF70FFED33B4}" type="presOf" srcId="{7A3C6345-BD51-44E4-AB4C-9CAE3CFEC496}" destId="{A5B913FE-41ED-4B7D-8809-92437BC5F787}" srcOrd="0" destOrd="0" presId="urn:microsoft.com/office/officeart/2016/7/layout/RepeatingBendingProcessNew"/>
    <dgm:cxn modelId="{1DF3542F-6790-4963-BCD2-1FC617725CE8}" type="presOf" srcId="{4AAC87AB-5C08-4279-B493-6F96DF54E009}" destId="{3B00DFFA-C601-4FCB-9FE0-28B67F0C9B3E}" srcOrd="0" destOrd="0" presId="urn:microsoft.com/office/officeart/2016/7/layout/RepeatingBendingProcessNew"/>
    <dgm:cxn modelId="{FF76653E-A13F-4785-A3FA-0DF256C1B083}" srcId="{FAC4D349-D551-42D1-8EC4-C4363D44FF0A}" destId="{F7E13D87-3438-4403-8A65-6E9A283FE55B}" srcOrd="1" destOrd="0" parTransId="{2E4CF019-5595-43C3-9977-DFD894FE88E3}" sibTransId="{8F26A486-475D-472B-A5B5-07686A0C4D7F}"/>
    <dgm:cxn modelId="{E29F885E-9563-48EB-961E-AD69A01BF74E}" type="presOf" srcId="{DC6A1D36-3F13-4CD3-A726-1C3F16FD396B}" destId="{DFDFDD12-8212-400B-BACC-038A88458A5D}" srcOrd="1" destOrd="0" presId="urn:microsoft.com/office/officeart/2016/7/layout/RepeatingBendingProcessNew"/>
    <dgm:cxn modelId="{8DAAAF60-2507-43C7-845C-C5CB0295E25B}" type="presOf" srcId="{23C4E6A3-27BD-404A-98A0-B47624630DF4}" destId="{B090419D-149B-4996-A514-7094308B5D44}" srcOrd="0" destOrd="0" presId="urn:microsoft.com/office/officeart/2016/7/layout/RepeatingBendingProcessNew"/>
    <dgm:cxn modelId="{97A2476F-FCA8-458B-A1E0-FA2F0D1165F3}" srcId="{FAC4D349-D551-42D1-8EC4-C4363D44FF0A}" destId="{4AAC87AB-5C08-4279-B493-6F96DF54E009}" srcOrd="2" destOrd="0" parTransId="{0377E016-2D8E-47BB-82BA-F223E5256F9F}" sibTransId="{722FB901-2ABC-40F8-9521-14BB57ABAF36}"/>
    <dgm:cxn modelId="{6823D44F-9856-4BC9-8441-1F4B676C4F0F}" type="presOf" srcId="{F7E13D87-3438-4403-8A65-6E9A283FE55B}" destId="{92CE7A8A-D3B0-47E4-9F89-D71ACDCFB554}" srcOrd="0" destOrd="0" presId="urn:microsoft.com/office/officeart/2016/7/layout/RepeatingBendingProcessNew"/>
    <dgm:cxn modelId="{085D4179-C4F6-40A3-8B40-5B759181FDC7}" type="presOf" srcId="{DC6A1D36-3F13-4CD3-A726-1C3F16FD396B}" destId="{9EBC3D64-E3FE-42F6-8FE7-BD3212168D88}" srcOrd="0" destOrd="0" presId="urn:microsoft.com/office/officeart/2016/7/layout/RepeatingBendingProcessNew"/>
    <dgm:cxn modelId="{0F93CC8E-8271-465B-B69E-BE47945BB7BD}" type="presOf" srcId="{8F26A486-475D-472B-A5B5-07686A0C4D7F}" destId="{80C128A6-A893-41C0-9619-D1DFE51AD8B9}" srcOrd="1" destOrd="0" presId="urn:microsoft.com/office/officeart/2016/7/layout/RepeatingBendingProcessNew"/>
    <dgm:cxn modelId="{00F1B7BA-3605-4EDC-A22C-3C74460795B3}" type="presOf" srcId="{FAC4D349-D551-42D1-8EC4-C4363D44FF0A}" destId="{1456AFD0-613D-4D59-B3C7-A29F5695191F}" srcOrd="0" destOrd="0" presId="urn:microsoft.com/office/officeart/2016/7/layout/RepeatingBendingProcessNew"/>
    <dgm:cxn modelId="{B7A846C4-5362-4522-B482-67F96983BDBB}" type="presOf" srcId="{722FB901-2ABC-40F8-9521-14BB57ABAF36}" destId="{8F1BDBAE-BC44-4B59-AE07-591E735DA038}" srcOrd="0" destOrd="0" presId="urn:microsoft.com/office/officeart/2016/7/layout/RepeatingBendingProcessNew"/>
    <dgm:cxn modelId="{0FCBE2CF-AA29-4A32-9D12-AA624531CF31}" srcId="{FAC4D349-D551-42D1-8EC4-C4363D44FF0A}" destId="{23C4E6A3-27BD-404A-98A0-B47624630DF4}" srcOrd="0" destOrd="0" parTransId="{9E405B83-9C15-41AA-BFCC-9D772331A961}" sibTransId="{DC6A1D36-3F13-4CD3-A726-1C3F16FD396B}"/>
    <dgm:cxn modelId="{9C6EA6D3-256A-46D2-9E02-87107BABA7BF}" srcId="{FAC4D349-D551-42D1-8EC4-C4363D44FF0A}" destId="{7A3C6345-BD51-44E4-AB4C-9CAE3CFEC496}" srcOrd="3" destOrd="0" parTransId="{CCFB0425-4C7D-46E9-B649-69AA1792D6C5}" sibTransId="{DE21186A-17ED-4BAE-9278-2124B6D7AEF1}"/>
    <dgm:cxn modelId="{9A5903ED-8F7E-42B9-BCBE-280D6E540990}" type="presOf" srcId="{722FB901-2ABC-40F8-9521-14BB57ABAF36}" destId="{3DDFA56B-6E4B-42EA-ADA2-C893E48276B1}" srcOrd="1" destOrd="0" presId="urn:microsoft.com/office/officeart/2016/7/layout/RepeatingBendingProcessNew"/>
    <dgm:cxn modelId="{39F70268-0139-4C90-BC72-87E2CCD077BE}" type="presParOf" srcId="{1456AFD0-613D-4D59-B3C7-A29F5695191F}" destId="{B090419D-149B-4996-A514-7094308B5D44}" srcOrd="0" destOrd="0" presId="urn:microsoft.com/office/officeart/2016/7/layout/RepeatingBendingProcessNew"/>
    <dgm:cxn modelId="{02420A70-7158-42EF-9358-685782BDA455}" type="presParOf" srcId="{1456AFD0-613D-4D59-B3C7-A29F5695191F}" destId="{9EBC3D64-E3FE-42F6-8FE7-BD3212168D88}" srcOrd="1" destOrd="0" presId="urn:microsoft.com/office/officeart/2016/7/layout/RepeatingBendingProcessNew"/>
    <dgm:cxn modelId="{E4BEEAEE-280B-4222-A1A3-CD20F7E17E05}" type="presParOf" srcId="{9EBC3D64-E3FE-42F6-8FE7-BD3212168D88}" destId="{DFDFDD12-8212-400B-BACC-038A88458A5D}" srcOrd="0" destOrd="0" presId="urn:microsoft.com/office/officeart/2016/7/layout/RepeatingBendingProcessNew"/>
    <dgm:cxn modelId="{610F32D0-FD78-46CD-AF25-F7FA903F80D7}" type="presParOf" srcId="{1456AFD0-613D-4D59-B3C7-A29F5695191F}" destId="{92CE7A8A-D3B0-47E4-9F89-D71ACDCFB554}" srcOrd="2" destOrd="0" presId="urn:microsoft.com/office/officeart/2016/7/layout/RepeatingBendingProcessNew"/>
    <dgm:cxn modelId="{2F3FA112-C413-4342-9C11-0088BED6E848}" type="presParOf" srcId="{1456AFD0-613D-4D59-B3C7-A29F5695191F}" destId="{5E2EFDD3-330B-4B3B-9277-A79857F223AA}" srcOrd="3" destOrd="0" presId="urn:microsoft.com/office/officeart/2016/7/layout/RepeatingBendingProcessNew"/>
    <dgm:cxn modelId="{7502B0CD-7A12-4197-A07C-7DDEF110559A}" type="presParOf" srcId="{5E2EFDD3-330B-4B3B-9277-A79857F223AA}" destId="{80C128A6-A893-41C0-9619-D1DFE51AD8B9}" srcOrd="0" destOrd="0" presId="urn:microsoft.com/office/officeart/2016/7/layout/RepeatingBendingProcessNew"/>
    <dgm:cxn modelId="{C5928C38-87CE-4248-8283-1D4458F7AD36}" type="presParOf" srcId="{1456AFD0-613D-4D59-B3C7-A29F5695191F}" destId="{3B00DFFA-C601-4FCB-9FE0-28B67F0C9B3E}" srcOrd="4" destOrd="0" presId="urn:microsoft.com/office/officeart/2016/7/layout/RepeatingBendingProcessNew"/>
    <dgm:cxn modelId="{B05BFE15-1D50-49B6-A143-221BB5977E9F}" type="presParOf" srcId="{1456AFD0-613D-4D59-B3C7-A29F5695191F}" destId="{8F1BDBAE-BC44-4B59-AE07-591E735DA038}" srcOrd="5" destOrd="0" presId="urn:microsoft.com/office/officeart/2016/7/layout/RepeatingBendingProcessNew"/>
    <dgm:cxn modelId="{FF7ADF96-F8F7-4C15-995F-2E29AC6A54EA}" type="presParOf" srcId="{8F1BDBAE-BC44-4B59-AE07-591E735DA038}" destId="{3DDFA56B-6E4B-42EA-ADA2-C893E48276B1}" srcOrd="0" destOrd="0" presId="urn:microsoft.com/office/officeart/2016/7/layout/RepeatingBendingProcessNew"/>
    <dgm:cxn modelId="{1463C175-70CE-4462-A816-5E702A748540}" type="presParOf" srcId="{1456AFD0-613D-4D59-B3C7-A29F5695191F}" destId="{A5B913FE-41ED-4B7D-8809-92437BC5F787}" srcOrd="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80A758-1C96-425D-AA04-4056592F8C7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8A01151-8E2B-4B14-967D-1CC984F1E476}">
      <dgm:prSet/>
      <dgm:spPr/>
      <dgm:t>
        <a:bodyPr/>
        <a:lstStyle/>
        <a:p>
          <a:pPr>
            <a:defRPr cap="all"/>
          </a:pPr>
          <a:r>
            <a:rPr lang="en-GB"/>
            <a:t>Pay in full</a:t>
          </a:r>
          <a:endParaRPr lang="en-US"/>
        </a:p>
      </dgm:t>
    </dgm:pt>
    <dgm:pt modelId="{000B6969-84E7-4810-9755-F70B47B21F76}" type="parTrans" cxnId="{DCAB2149-44D4-4360-B3F4-8F55800FCDB2}">
      <dgm:prSet/>
      <dgm:spPr/>
      <dgm:t>
        <a:bodyPr/>
        <a:lstStyle/>
        <a:p>
          <a:endParaRPr lang="en-US"/>
        </a:p>
      </dgm:t>
    </dgm:pt>
    <dgm:pt modelId="{177A2073-56DC-42A4-9FF5-CA4337F2C71F}" type="sibTrans" cxnId="{DCAB2149-44D4-4360-B3F4-8F55800FCDB2}">
      <dgm:prSet/>
      <dgm:spPr/>
      <dgm:t>
        <a:bodyPr/>
        <a:lstStyle/>
        <a:p>
          <a:endParaRPr lang="en-US"/>
        </a:p>
      </dgm:t>
    </dgm:pt>
    <dgm:pt modelId="{27822034-7F81-447F-ACB8-983A3920F781}">
      <dgm:prSet/>
      <dgm:spPr/>
      <dgm:t>
        <a:bodyPr/>
        <a:lstStyle/>
        <a:p>
          <a:pPr>
            <a:defRPr cap="all"/>
          </a:pPr>
          <a:r>
            <a:rPr lang="en-GB"/>
            <a:t>Ok</a:t>
          </a:r>
          <a:endParaRPr lang="en-US"/>
        </a:p>
      </dgm:t>
    </dgm:pt>
    <dgm:pt modelId="{725B5FF3-1EC4-41BE-A863-152ECDA6EB05}" type="parTrans" cxnId="{50E69603-1676-4734-89AC-09D04B77010C}">
      <dgm:prSet/>
      <dgm:spPr/>
      <dgm:t>
        <a:bodyPr/>
        <a:lstStyle/>
        <a:p>
          <a:endParaRPr lang="en-US"/>
        </a:p>
      </dgm:t>
    </dgm:pt>
    <dgm:pt modelId="{7ECDD3A2-6956-4804-8FFA-0F82EE1C6966}" type="sibTrans" cxnId="{50E69603-1676-4734-89AC-09D04B77010C}">
      <dgm:prSet/>
      <dgm:spPr/>
      <dgm:t>
        <a:bodyPr/>
        <a:lstStyle/>
        <a:p>
          <a:endParaRPr lang="en-US"/>
        </a:p>
      </dgm:t>
    </dgm:pt>
    <dgm:pt modelId="{FB9C20B6-3C92-4443-8BD7-C5A89F08D9E6}" type="pres">
      <dgm:prSet presAssocID="{A280A758-1C96-425D-AA04-4056592F8C71}" presName="root" presStyleCnt="0">
        <dgm:presLayoutVars>
          <dgm:dir/>
          <dgm:resizeHandles val="exact"/>
        </dgm:presLayoutVars>
      </dgm:prSet>
      <dgm:spPr/>
    </dgm:pt>
    <dgm:pt modelId="{9A408822-6CE6-4622-89DF-3FBC84D35C1E}" type="pres">
      <dgm:prSet presAssocID="{E8A01151-8E2B-4B14-967D-1CC984F1E476}" presName="compNode" presStyleCnt="0"/>
      <dgm:spPr/>
    </dgm:pt>
    <dgm:pt modelId="{2BE1F27B-501A-4023-B2B9-B17F70635784}" type="pres">
      <dgm:prSet presAssocID="{E8A01151-8E2B-4B14-967D-1CC984F1E476}" presName="iconBgRect" presStyleLbl="bgShp" presStyleIdx="0" presStyleCnt="2"/>
      <dgm:spPr/>
    </dgm:pt>
    <dgm:pt modelId="{81B6D775-229A-4808-BD79-F6B6AB85E14A}" type="pres">
      <dgm:prSet presAssocID="{E8A01151-8E2B-4B14-967D-1CC984F1E4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C4FCBF54-F44D-4649-9C91-FE6E67594E2F}" type="pres">
      <dgm:prSet presAssocID="{E8A01151-8E2B-4B14-967D-1CC984F1E476}" presName="spaceRect" presStyleCnt="0"/>
      <dgm:spPr/>
    </dgm:pt>
    <dgm:pt modelId="{BB717595-5D0F-4BEA-836E-C1A654DA6235}" type="pres">
      <dgm:prSet presAssocID="{E8A01151-8E2B-4B14-967D-1CC984F1E476}" presName="textRect" presStyleLbl="revTx" presStyleIdx="0" presStyleCnt="2">
        <dgm:presLayoutVars>
          <dgm:chMax val="1"/>
          <dgm:chPref val="1"/>
        </dgm:presLayoutVars>
      </dgm:prSet>
      <dgm:spPr/>
    </dgm:pt>
    <dgm:pt modelId="{B434AC5F-DD83-4067-8914-43CC9B3D12A9}" type="pres">
      <dgm:prSet presAssocID="{177A2073-56DC-42A4-9FF5-CA4337F2C71F}" presName="sibTrans" presStyleCnt="0"/>
      <dgm:spPr/>
    </dgm:pt>
    <dgm:pt modelId="{DFA0982B-7D76-44BB-B887-64BDB8B30D66}" type="pres">
      <dgm:prSet presAssocID="{27822034-7F81-447F-ACB8-983A3920F781}" presName="compNode" presStyleCnt="0"/>
      <dgm:spPr/>
    </dgm:pt>
    <dgm:pt modelId="{7997AC1F-4C52-4FFE-8086-444341370AA9}" type="pres">
      <dgm:prSet presAssocID="{27822034-7F81-447F-ACB8-983A3920F781}" presName="iconBgRect" presStyleLbl="bgShp" presStyleIdx="1" presStyleCnt="2"/>
      <dgm:spPr/>
    </dgm:pt>
    <dgm:pt modelId="{207B77B2-54C9-4C83-97E2-7EB918DBA2DF}" type="pres">
      <dgm:prSet presAssocID="{27822034-7F81-447F-ACB8-983A3920F7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021833A1-7F19-41E8-9A0E-99068FA4E61A}" type="pres">
      <dgm:prSet presAssocID="{27822034-7F81-447F-ACB8-983A3920F781}" presName="spaceRect" presStyleCnt="0"/>
      <dgm:spPr/>
    </dgm:pt>
    <dgm:pt modelId="{FA8761CF-963E-4256-9FF4-C52D8EA2235A}" type="pres">
      <dgm:prSet presAssocID="{27822034-7F81-447F-ACB8-983A3920F781}" presName="textRect" presStyleLbl="revTx" presStyleIdx="1" presStyleCnt="2">
        <dgm:presLayoutVars>
          <dgm:chMax val="1"/>
          <dgm:chPref val="1"/>
        </dgm:presLayoutVars>
      </dgm:prSet>
      <dgm:spPr/>
    </dgm:pt>
  </dgm:ptLst>
  <dgm:cxnLst>
    <dgm:cxn modelId="{50E69603-1676-4734-89AC-09D04B77010C}" srcId="{A280A758-1C96-425D-AA04-4056592F8C71}" destId="{27822034-7F81-447F-ACB8-983A3920F781}" srcOrd="1" destOrd="0" parTransId="{725B5FF3-1EC4-41BE-A863-152ECDA6EB05}" sibTransId="{7ECDD3A2-6956-4804-8FFA-0F82EE1C6966}"/>
    <dgm:cxn modelId="{A1B0700F-F7DC-45E1-B668-CA6D03BCB14B}" type="presOf" srcId="{27822034-7F81-447F-ACB8-983A3920F781}" destId="{FA8761CF-963E-4256-9FF4-C52D8EA2235A}" srcOrd="0" destOrd="0" presId="urn:microsoft.com/office/officeart/2018/5/layout/IconCircleLabelList"/>
    <dgm:cxn modelId="{0C72E266-859D-4D30-8D52-6A0AA2805646}" type="presOf" srcId="{A280A758-1C96-425D-AA04-4056592F8C71}" destId="{FB9C20B6-3C92-4443-8BD7-C5A89F08D9E6}" srcOrd="0" destOrd="0" presId="urn:microsoft.com/office/officeart/2018/5/layout/IconCircleLabelList"/>
    <dgm:cxn modelId="{DCAB2149-44D4-4360-B3F4-8F55800FCDB2}" srcId="{A280A758-1C96-425D-AA04-4056592F8C71}" destId="{E8A01151-8E2B-4B14-967D-1CC984F1E476}" srcOrd="0" destOrd="0" parTransId="{000B6969-84E7-4810-9755-F70B47B21F76}" sibTransId="{177A2073-56DC-42A4-9FF5-CA4337F2C71F}"/>
    <dgm:cxn modelId="{7D7E8784-3F2D-47A7-A7A0-76AC92292BDB}" type="presOf" srcId="{E8A01151-8E2B-4B14-967D-1CC984F1E476}" destId="{BB717595-5D0F-4BEA-836E-C1A654DA6235}" srcOrd="0" destOrd="0" presId="urn:microsoft.com/office/officeart/2018/5/layout/IconCircleLabelList"/>
    <dgm:cxn modelId="{9759F5DA-0638-449A-AFF5-1D1912136824}" type="presParOf" srcId="{FB9C20B6-3C92-4443-8BD7-C5A89F08D9E6}" destId="{9A408822-6CE6-4622-89DF-3FBC84D35C1E}" srcOrd="0" destOrd="0" presId="urn:microsoft.com/office/officeart/2018/5/layout/IconCircleLabelList"/>
    <dgm:cxn modelId="{2E89B5B0-9EB5-46B5-BCCA-83F9EBDCF6B9}" type="presParOf" srcId="{9A408822-6CE6-4622-89DF-3FBC84D35C1E}" destId="{2BE1F27B-501A-4023-B2B9-B17F70635784}" srcOrd="0" destOrd="0" presId="urn:microsoft.com/office/officeart/2018/5/layout/IconCircleLabelList"/>
    <dgm:cxn modelId="{AD17C834-5D74-4BBB-8A02-8D2FA8C5BF42}" type="presParOf" srcId="{9A408822-6CE6-4622-89DF-3FBC84D35C1E}" destId="{81B6D775-229A-4808-BD79-F6B6AB85E14A}" srcOrd="1" destOrd="0" presId="urn:microsoft.com/office/officeart/2018/5/layout/IconCircleLabelList"/>
    <dgm:cxn modelId="{B6BBB622-1349-478C-A1FE-5A2928A1622D}" type="presParOf" srcId="{9A408822-6CE6-4622-89DF-3FBC84D35C1E}" destId="{C4FCBF54-F44D-4649-9C91-FE6E67594E2F}" srcOrd="2" destOrd="0" presId="urn:microsoft.com/office/officeart/2018/5/layout/IconCircleLabelList"/>
    <dgm:cxn modelId="{799E268C-E287-4D18-B7F6-5591FCBDC649}" type="presParOf" srcId="{9A408822-6CE6-4622-89DF-3FBC84D35C1E}" destId="{BB717595-5D0F-4BEA-836E-C1A654DA6235}" srcOrd="3" destOrd="0" presId="urn:microsoft.com/office/officeart/2018/5/layout/IconCircleLabelList"/>
    <dgm:cxn modelId="{A007CCC8-78A7-4A6B-BA74-7973A8E9E583}" type="presParOf" srcId="{FB9C20B6-3C92-4443-8BD7-C5A89F08D9E6}" destId="{B434AC5F-DD83-4067-8914-43CC9B3D12A9}" srcOrd="1" destOrd="0" presId="urn:microsoft.com/office/officeart/2018/5/layout/IconCircleLabelList"/>
    <dgm:cxn modelId="{8F026ADA-4C1D-4B28-AEE4-AF200B39D6D7}" type="presParOf" srcId="{FB9C20B6-3C92-4443-8BD7-C5A89F08D9E6}" destId="{DFA0982B-7D76-44BB-B887-64BDB8B30D66}" srcOrd="2" destOrd="0" presId="urn:microsoft.com/office/officeart/2018/5/layout/IconCircleLabelList"/>
    <dgm:cxn modelId="{255CBB2A-B7DD-4BA6-9962-EAF589630EDA}" type="presParOf" srcId="{DFA0982B-7D76-44BB-B887-64BDB8B30D66}" destId="{7997AC1F-4C52-4FFE-8086-444341370AA9}" srcOrd="0" destOrd="0" presId="urn:microsoft.com/office/officeart/2018/5/layout/IconCircleLabelList"/>
    <dgm:cxn modelId="{A5B372C9-BD73-4CD5-965F-6B8E5154A877}" type="presParOf" srcId="{DFA0982B-7D76-44BB-B887-64BDB8B30D66}" destId="{207B77B2-54C9-4C83-97E2-7EB918DBA2DF}" srcOrd="1" destOrd="0" presId="urn:microsoft.com/office/officeart/2018/5/layout/IconCircleLabelList"/>
    <dgm:cxn modelId="{CF6554C9-3C90-4ACE-8D3C-DB0E2345B180}" type="presParOf" srcId="{DFA0982B-7D76-44BB-B887-64BDB8B30D66}" destId="{021833A1-7F19-41E8-9A0E-99068FA4E61A}" srcOrd="2" destOrd="0" presId="urn:microsoft.com/office/officeart/2018/5/layout/IconCircleLabelList"/>
    <dgm:cxn modelId="{F1D56771-77DC-4D8C-8E67-76ABFC85A2F2}" type="presParOf" srcId="{DFA0982B-7D76-44BB-B887-64BDB8B30D66}" destId="{FA8761CF-963E-4256-9FF4-C52D8EA2235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4D688-116F-447B-A834-5BF1F0548CF9}">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A7124-5280-4F5F-A1EE-309BE5A53962}">
      <dsp:nvSpPr>
        <dsp:cNvPr id="0" name=""/>
        <dsp:cNvSpPr/>
      </dsp:nvSpPr>
      <dsp:spPr>
        <a:xfrm>
          <a:off x="0" y="0"/>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Team Leader:</a:t>
          </a:r>
          <a:endParaRPr lang="en-US" sz="2400" kern="1200" dirty="0"/>
        </a:p>
      </dsp:txBody>
      <dsp:txXfrm>
        <a:off x="0" y="0"/>
        <a:ext cx="7003777" cy="730450"/>
      </dsp:txXfrm>
    </dsp:sp>
    <dsp:sp modelId="{32602278-0C3F-46DE-AA09-E81BBB3C361A}">
      <dsp:nvSpPr>
        <dsp:cNvPr id="0" name=""/>
        <dsp:cNvSpPr/>
      </dsp:nvSpPr>
      <dsp:spPr>
        <a:xfrm>
          <a:off x="0" y="730450"/>
          <a:ext cx="700377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7C591D-BE27-4576-A04A-1CB1046B6B9C}">
      <dsp:nvSpPr>
        <dsp:cNvPr id="0" name=""/>
        <dsp:cNvSpPr/>
      </dsp:nvSpPr>
      <dsp:spPr>
        <a:xfrm>
          <a:off x="0" y="730450"/>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Nada Ahmed Ibrahim Seddik </a:t>
          </a:r>
          <a:r>
            <a:rPr lang="en-US" sz="2400" b="1" kern="1200" dirty="0"/>
            <a:t>(1121325332)</a:t>
          </a:r>
        </a:p>
      </dsp:txBody>
      <dsp:txXfrm>
        <a:off x="0" y="730450"/>
        <a:ext cx="7003777" cy="730450"/>
      </dsp:txXfrm>
    </dsp:sp>
    <dsp:sp modelId="{5C169176-F71C-4FFD-A75F-0AEE333B3C39}">
      <dsp:nvSpPr>
        <dsp:cNvPr id="0" name=""/>
        <dsp:cNvSpPr/>
      </dsp:nvSpPr>
      <dsp:spPr>
        <a:xfrm>
          <a:off x="0" y="1460901"/>
          <a:ext cx="700377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A27C12-D0EA-4C1F-B66F-9F96A85D4C55}">
      <dsp:nvSpPr>
        <dsp:cNvPr id="0" name=""/>
        <dsp:cNvSpPr/>
      </dsp:nvSpPr>
      <dsp:spPr>
        <a:xfrm>
          <a:off x="0" y="1460901"/>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Team Members:</a:t>
          </a:r>
          <a:endParaRPr lang="en-US" sz="2400" kern="1200" dirty="0"/>
        </a:p>
      </dsp:txBody>
      <dsp:txXfrm>
        <a:off x="0" y="1460901"/>
        <a:ext cx="7003777" cy="730450"/>
      </dsp:txXfrm>
    </dsp:sp>
    <dsp:sp modelId="{A5CCB62D-0B18-485D-8A90-8D528BA8A7CC}">
      <dsp:nvSpPr>
        <dsp:cNvPr id="0" name=""/>
        <dsp:cNvSpPr/>
      </dsp:nvSpPr>
      <dsp:spPr>
        <a:xfrm>
          <a:off x="0" y="2191351"/>
          <a:ext cx="700377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44D13-FAD3-4407-85C0-19E127B51E45}">
      <dsp:nvSpPr>
        <dsp:cNvPr id="0" name=""/>
        <dsp:cNvSpPr/>
      </dsp:nvSpPr>
      <dsp:spPr>
        <a:xfrm>
          <a:off x="0" y="2191351"/>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Mohamed </a:t>
          </a:r>
          <a:r>
            <a:rPr lang="en-US" sz="2400" kern="1200" dirty="0" err="1"/>
            <a:t>Khallaf</a:t>
          </a:r>
          <a:r>
            <a:rPr lang="en-US" sz="2400" kern="1200" dirty="0"/>
            <a:t> Mourad Mohamed </a:t>
          </a:r>
          <a:r>
            <a:rPr lang="en-US" sz="2400" b="1" kern="1200" dirty="0"/>
            <a:t>(21020711)</a:t>
          </a:r>
        </a:p>
      </dsp:txBody>
      <dsp:txXfrm>
        <a:off x="0" y="2191351"/>
        <a:ext cx="7003777" cy="730450"/>
      </dsp:txXfrm>
    </dsp:sp>
    <dsp:sp modelId="{E53ACC94-7B49-4E36-9870-08F6AFB7D8F8}">
      <dsp:nvSpPr>
        <dsp:cNvPr id="0" name=""/>
        <dsp:cNvSpPr/>
      </dsp:nvSpPr>
      <dsp:spPr>
        <a:xfrm>
          <a:off x="0" y="2921802"/>
          <a:ext cx="700377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655CF-B769-4784-8352-2BDED4EBF788}">
      <dsp:nvSpPr>
        <dsp:cNvPr id="0" name=""/>
        <dsp:cNvSpPr/>
      </dsp:nvSpPr>
      <dsp:spPr>
        <a:xfrm>
          <a:off x="0" y="2921802"/>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it-IT" sz="2400" kern="1200" dirty="0"/>
            <a:t>Al`aa Fawzi Abdelgawad </a:t>
          </a:r>
          <a:r>
            <a:rPr lang="it-IT" sz="2400" b="1" kern="1200" dirty="0"/>
            <a:t>(21009361)</a:t>
          </a:r>
          <a:endParaRPr lang="en-US" sz="2400" b="1" kern="1200" dirty="0"/>
        </a:p>
      </dsp:txBody>
      <dsp:txXfrm>
        <a:off x="0" y="2921802"/>
        <a:ext cx="7003777" cy="730450"/>
      </dsp:txXfrm>
    </dsp:sp>
    <dsp:sp modelId="{20119034-8219-4F8C-AD65-BF4B8382F6A5}">
      <dsp:nvSpPr>
        <dsp:cNvPr id="0" name=""/>
        <dsp:cNvSpPr/>
      </dsp:nvSpPr>
      <dsp:spPr>
        <a:xfrm>
          <a:off x="0" y="36522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EBB835-C8F8-4787-ACE7-62B677F03713}">
      <dsp:nvSpPr>
        <dsp:cNvPr id="0" name=""/>
        <dsp:cNvSpPr/>
      </dsp:nvSpPr>
      <dsp:spPr>
        <a:xfrm>
          <a:off x="0" y="3652253"/>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Hamdy Atta </a:t>
          </a:r>
          <a:r>
            <a:rPr lang="en-US" sz="2400" kern="1200" dirty="0" err="1"/>
            <a:t>Esmael</a:t>
          </a:r>
          <a:r>
            <a:rPr lang="en-US" sz="2400" kern="1200" dirty="0"/>
            <a:t> Hashem </a:t>
          </a:r>
          <a:r>
            <a:rPr lang="en-US" sz="2400" b="1" kern="1200" dirty="0"/>
            <a:t>(21049661)</a:t>
          </a:r>
        </a:p>
      </dsp:txBody>
      <dsp:txXfrm>
        <a:off x="0" y="3652253"/>
        <a:ext cx="7003777" cy="730450"/>
      </dsp:txXfrm>
    </dsp:sp>
    <dsp:sp modelId="{C8BA4653-DFE2-4503-A470-AAC188A81D53}">
      <dsp:nvSpPr>
        <dsp:cNvPr id="0" name=""/>
        <dsp:cNvSpPr/>
      </dsp:nvSpPr>
      <dsp:spPr>
        <a:xfrm>
          <a:off x="0" y="4382703"/>
          <a:ext cx="700377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99D38-83D9-4053-B669-3146302A78E7}">
      <dsp:nvSpPr>
        <dsp:cNvPr id="0" name=""/>
        <dsp:cNvSpPr/>
      </dsp:nvSpPr>
      <dsp:spPr>
        <a:xfrm>
          <a:off x="0" y="4382703"/>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err="1"/>
            <a:t>Ahd</a:t>
          </a:r>
          <a:r>
            <a:rPr lang="en-US" sz="2400" kern="1200" dirty="0"/>
            <a:t> Abdelkader Mohamed </a:t>
          </a:r>
          <a:r>
            <a:rPr lang="en-US" sz="2400" b="1" kern="1200" dirty="0"/>
            <a:t>(222163306)</a:t>
          </a:r>
        </a:p>
      </dsp:txBody>
      <dsp:txXfrm>
        <a:off x="0" y="4382703"/>
        <a:ext cx="7003777" cy="730450"/>
      </dsp:txXfrm>
    </dsp:sp>
    <dsp:sp modelId="{7A3119E5-7BA2-47C3-A9FC-D02448C58118}">
      <dsp:nvSpPr>
        <dsp:cNvPr id="0" name=""/>
        <dsp:cNvSpPr/>
      </dsp:nvSpPr>
      <dsp:spPr>
        <a:xfrm>
          <a:off x="0" y="5113154"/>
          <a:ext cx="700377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27AEE-8598-4351-8A4B-565CE247603F}">
      <dsp:nvSpPr>
        <dsp:cNvPr id="0" name=""/>
        <dsp:cNvSpPr/>
      </dsp:nvSpPr>
      <dsp:spPr>
        <a:xfrm>
          <a:off x="0" y="5113154"/>
          <a:ext cx="7003777" cy="730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Ebrahim Elsayed </a:t>
          </a:r>
          <a:r>
            <a:rPr lang="en-US" sz="2400" kern="1200" dirty="0" err="1"/>
            <a:t>Mohmoud</a:t>
          </a:r>
          <a:r>
            <a:rPr lang="en-US" sz="2400" kern="1200" dirty="0"/>
            <a:t> </a:t>
          </a:r>
          <a:r>
            <a:rPr lang="en-US" sz="2400" b="1" kern="1200" dirty="0"/>
            <a:t>(21020337)</a:t>
          </a:r>
        </a:p>
      </dsp:txBody>
      <dsp:txXfrm>
        <a:off x="0" y="5113154"/>
        <a:ext cx="7003777" cy="730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AF861-82A3-4AEB-8EB0-4FBA3F6D1D11}">
      <dsp:nvSpPr>
        <dsp:cNvPr id="0" name=""/>
        <dsp:cNvSpPr/>
      </dsp:nvSpPr>
      <dsp:spPr>
        <a:xfrm>
          <a:off x="2044800" y="31181"/>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F6EAE-3922-4659-8FC2-BECA87385A1B}">
      <dsp:nvSpPr>
        <dsp:cNvPr id="0" name=""/>
        <dsp:cNvSpPr/>
      </dsp:nvSpPr>
      <dsp:spPr>
        <a:xfrm>
          <a:off x="2512800" y="49918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1BD023-D1BA-4A57-938C-40DF18116C08}">
      <dsp:nvSpPr>
        <dsp:cNvPr id="0" name=""/>
        <dsp:cNvSpPr/>
      </dsp:nvSpPr>
      <dsp:spPr>
        <a:xfrm>
          <a:off x="1342800" y="29111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create supplier:</a:t>
          </a:r>
          <a:endParaRPr lang="en-US" sz="2500" kern="1200"/>
        </a:p>
      </dsp:txBody>
      <dsp:txXfrm>
        <a:off x="1342800" y="2911181"/>
        <a:ext cx="3600000" cy="720000"/>
      </dsp:txXfrm>
    </dsp:sp>
    <dsp:sp modelId="{93B02972-0A6E-4326-9573-C4CF83C6CE07}">
      <dsp:nvSpPr>
        <dsp:cNvPr id="0" name=""/>
        <dsp:cNvSpPr/>
      </dsp:nvSpPr>
      <dsp:spPr>
        <a:xfrm>
          <a:off x="6274800" y="31181"/>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A562E-78F6-4DF0-8C05-69F36F127F1D}">
      <dsp:nvSpPr>
        <dsp:cNvPr id="0" name=""/>
        <dsp:cNvSpPr/>
      </dsp:nvSpPr>
      <dsp:spPr>
        <a:xfrm>
          <a:off x="6742800" y="49918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FF0C0-0680-4A1D-B342-DBC23AD7554B}">
      <dsp:nvSpPr>
        <dsp:cNvPr id="0" name=""/>
        <dsp:cNvSpPr/>
      </dsp:nvSpPr>
      <dsp:spPr>
        <a:xfrm>
          <a:off x="5572800" y="29111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navigator: supplier - entry</a:t>
          </a:r>
          <a:endParaRPr lang="en-US" sz="2500" kern="1200"/>
        </a:p>
      </dsp:txBody>
      <dsp:txXfrm>
        <a:off x="5572800" y="2911181"/>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C0D19-391C-43BD-927C-38B0067DEDAE}">
      <dsp:nvSpPr>
        <dsp:cNvPr id="0" name=""/>
        <dsp:cNvSpPr/>
      </dsp:nvSpPr>
      <dsp:spPr>
        <a:xfrm>
          <a:off x="821" y="0"/>
          <a:ext cx="3327201" cy="366236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GB" sz="2600" kern="1200"/>
            <a:t>press withholding tax</a:t>
          </a:r>
          <a:endParaRPr lang="en-US" sz="2600" kern="1200"/>
        </a:p>
      </dsp:txBody>
      <dsp:txXfrm>
        <a:off x="821" y="1464945"/>
        <a:ext cx="3327201" cy="2197417"/>
      </dsp:txXfrm>
    </dsp:sp>
    <dsp:sp modelId="{2D28064E-47DD-46DE-81E0-BA6E1586B2D6}">
      <dsp:nvSpPr>
        <dsp:cNvPr id="0" name=""/>
        <dsp:cNvSpPr/>
      </dsp:nvSpPr>
      <dsp:spPr>
        <a:xfrm>
          <a:off x="821" y="0"/>
          <a:ext cx="3327201" cy="14649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0"/>
        <a:ext cx="3327201" cy="1464945"/>
      </dsp:txXfrm>
    </dsp:sp>
    <dsp:sp modelId="{7AD474D3-7AC4-4C79-91E6-A7640C4D7517}">
      <dsp:nvSpPr>
        <dsp:cNvPr id="0" name=""/>
        <dsp:cNvSpPr/>
      </dsp:nvSpPr>
      <dsp:spPr>
        <a:xfrm>
          <a:off x="3594199" y="0"/>
          <a:ext cx="3327201" cy="3662363"/>
        </a:xfrm>
        <a:prstGeom prst="rect">
          <a:avLst/>
        </a:prstGeom>
        <a:solidFill>
          <a:schemeClr val="accent2">
            <a:hueOff val="785308"/>
            <a:satOff val="-2127"/>
            <a:lumOff val="1666"/>
            <a:alphaOff val="0"/>
          </a:schemeClr>
        </a:solidFill>
        <a:ln w="12700" cap="flat" cmpd="sng" algn="ctr">
          <a:solidFill>
            <a:schemeClr val="accent2">
              <a:hueOff val="785308"/>
              <a:satOff val="-2127"/>
              <a:lumOff val="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GB" sz="2600" kern="1200"/>
            <a:t>make sure selecting</a:t>
          </a:r>
          <a:r>
            <a:rPr lang="en-US" sz="2600" kern="1200"/>
            <a:t>:</a:t>
          </a:r>
          <a:r>
            <a:rPr lang="ar-EG" sz="2600" kern="1200"/>
            <a:t> </a:t>
          </a:r>
          <a:r>
            <a:rPr lang="en-GB" sz="2600" kern="1200"/>
            <a:t>use withholding tax </a:t>
          </a:r>
          <a:endParaRPr lang="en-US" sz="2600" kern="1200"/>
        </a:p>
      </dsp:txBody>
      <dsp:txXfrm>
        <a:off x="3594199" y="1464945"/>
        <a:ext cx="3327201" cy="2197417"/>
      </dsp:txXfrm>
    </dsp:sp>
    <dsp:sp modelId="{D5012F43-9381-4682-B732-2A446EB0FA2E}">
      <dsp:nvSpPr>
        <dsp:cNvPr id="0" name=""/>
        <dsp:cNvSpPr/>
      </dsp:nvSpPr>
      <dsp:spPr>
        <a:xfrm>
          <a:off x="3594199" y="0"/>
          <a:ext cx="3327201" cy="14649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0"/>
        <a:ext cx="3327201" cy="1464945"/>
      </dsp:txXfrm>
    </dsp:sp>
    <dsp:sp modelId="{8431CF67-5A17-4E15-8055-16FCEEF7C0B6}">
      <dsp:nvSpPr>
        <dsp:cNvPr id="0" name=""/>
        <dsp:cNvSpPr/>
      </dsp:nvSpPr>
      <dsp:spPr>
        <a:xfrm>
          <a:off x="7187576" y="0"/>
          <a:ext cx="3327201" cy="3662363"/>
        </a:xfrm>
        <a:prstGeom prst="rect">
          <a:avLst/>
        </a:prstGeom>
        <a:solidFill>
          <a:schemeClr val="accent2">
            <a:hueOff val="1570616"/>
            <a:satOff val="-4253"/>
            <a:lumOff val="3333"/>
            <a:alphaOff val="0"/>
          </a:schemeClr>
        </a:solidFill>
        <a:ln w="12700" cap="flat" cmpd="sng" algn="ctr">
          <a:solidFill>
            <a:schemeClr val="accent2">
              <a:hueOff val="1570616"/>
              <a:satOff val="-4253"/>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GB" sz="2600" kern="1200"/>
            <a:t>at invoice validation time</a:t>
          </a:r>
          <a:endParaRPr lang="en-US" sz="2600" kern="1200"/>
        </a:p>
      </dsp:txBody>
      <dsp:txXfrm>
        <a:off x="7187576" y="1464945"/>
        <a:ext cx="3327201" cy="2197417"/>
      </dsp:txXfrm>
    </dsp:sp>
    <dsp:sp modelId="{9329ED08-25A7-44B1-9177-DA6038E9717B}">
      <dsp:nvSpPr>
        <dsp:cNvPr id="0" name=""/>
        <dsp:cNvSpPr/>
      </dsp:nvSpPr>
      <dsp:spPr>
        <a:xfrm>
          <a:off x="7187576" y="0"/>
          <a:ext cx="3327201" cy="146494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0"/>
        <a:ext cx="3327201" cy="1464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61601-BDB5-4069-BE9D-7FD219A47E44}">
      <dsp:nvSpPr>
        <dsp:cNvPr id="0" name=""/>
        <dsp:cNvSpPr/>
      </dsp:nvSpPr>
      <dsp:spPr>
        <a:xfrm>
          <a:off x="2044800" y="3118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8D57BE-B16A-4E22-8EA3-21E34A31AEB6}">
      <dsp:nvSpPr>
        <dsp:cNvPr id="0" name=""/>
        <dsp:cNvSpPr/>
      </dsp:nvSpPr>
      <dsp:spPr>
        <a:xfrm>
          <a:off x="2512800" y="49918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17E309-379E-44DC-8745-B2A00BB17AFE}">
      <dsp:nvSpPr>
        <dsp:cNvPr id="0" name=""/>
        <dsp:cNvSpPr/>
      </dsp:nvSpPr>
      <dsp:spPr>
        <a:xfrm>
          <a:off x="1342800" y="29111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Create a supplier as the first one</a:t>
          </a:r>
          <a:endParaRPr lang="en-US" sz="2500" kern="1200"/>
        </a:p>
      </dsp:txBody>
      <dsp:txXfrm>
        <a:off x="1342800" y="2911181"/>
        <a:ext cx="3600000" cy="720000"/>
      </dsp:txXfrm>
    </dsp:sp>
    <dsp:sp modelId="{DD7A2316-8A21-4ABD-925C-4A0772BBF302}">
      <dsp:nvSpPr>
        <dsp:cNvPr id="0" name=""/>
        <dsp:cNvSpPr/>
      </dsp:nvSpPr>
      <dsp:spPr>
        <a:xfrm>
          <a:off x="6274800" y="31181"/>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F76D2-A99B-46AC-9F70-C615AFD50A32}">
      <dsp:nvSpPr>
        <dsp:cNvPr id="0" name=""/>
        <dsp:cNvSpPr/>
      </dsp:nvSpPr>
      <dsp:spPr>
        <a:xfrm>
          <a:off x="6742800" y="49918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40F7EE-D4E7-4876-8600-37452989CC56}">
      <dsp:nvSpPr>
        <dsp:cNvPr id="0" name=""/>
        <dsp:cNvSpPr/>
      </dsp:nvSpPr>
      <dsp:spPr>
        <a:xfrm>
          <a:off x="5572800" y="29111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Navigator: supplier - entry</a:t>
          </a:r>
          <a:endParaRPr lang="en-US" sz="2500" kern="1200"/>
        </a:p>
      </dsp:txBody>
      <dsp:txXfrm>
        <a:off x="5572800" y="2911181"/>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8B4ED-C3E7-4E1F-9DF8-C247D33F4BEC}">
      <dsp:nvSpPr>
        <dsp:cNvPr id="0" name=""/>
        <dsp:cNvSpPr/>
      </dsp:nvSpPr>
      <dsp:spPr>
        <a:xfrm>
          <a:off x="0" y="0"/>
          <a:ext cx="3286125" cy="366236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GB" sz="2600" kern="1200"/>
            <a:t>Create an address book </a:t>
          </a:r>
          <a:endParaRPr lang="en-US" sz="2600" kern="1200"/>
        </a:p>
      </dsp:txBody>
      <dsp:txXfrm>
        <a:off x="0" y="1391697"/>
        <a:ext cx="3286125" cy="2197417"/>
      </dsp:txXfrm>
    </dsp:sp>
    <dsp:sp modelId="{4055B709-BFDB-45DC-8301-EF64488ABEE1}">
      <dsp:nvSpPr>
        <dsp:cNvPr id="0" name=""/>
        <dsp:cNvSpPr/>
      </dsp:nvSpPr>
      <dsp:spPr>
        <a:xfrm>
          <a:off x="1093708" y="366236"/>
          <a:ext cx="1098708" cy="1098708"/>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660" tIns="12700" rIns="8566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54610" y="527138"/>
        <a:ext cx="776904" cy="776904"/>
      </dsp:txXfrm>
    </dsp:sp>
    <dsp:sp modelId="{477B5336-5F0F-4B53-BDBB-9CD2743A14D6}">
      <dsp:nvSpPr>
        <dsp:cNvPr id="0" name=""/>
        <dsp:cNvSpPr/>
      </dsp:nvSpPr>
      <dsp:spPr>
        <a:xfrm>
          <a:off x="0" y="3662291"/>
          <a:ext cx="328612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81670-C3CE-4E69-9742-4BE5EDF55AED}">
      <dsp:nvSpPr>
        <dsp:cNvPr id="0" name=""/>
        <dsp:cNvSpPr/>
      </dsp:nvSpPr>
      <dsp:spPr>
        <a:xfrm>
          <a:off x="3614737" y="0"/>
          <a:ext cx="3286125" cy="366236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GB" sz="2600" kern="1200"/>
            <a:t>Select purchasing and payment</a:t>
          </a:r>
          <a:endParaRPr lang="en-US" sz="2600" kern="1200"/>
        </a:p>
      </dsp:txBody>
      <dsp:txXfrm>
        <a:off x="3614737" y="1391697"/>
        <a:ext cx="3286125" cy="2197417"/>
      </dsp:txXfrm>
    </dsp:sp>
    <dsp:sp modelId="{CDCC7D9E-D6F1-4446-8F7F-764EDE2D8A17}">
      <dsp:nvSpPr>
        <dsp:cNvPr id="0" name=""/>
        <dsp:cNvSpPr/>
      </dsp:nvSpPr>
      <dsp:spPr>
        <a:xfrm>
          <a:off x="4708445" y="366236"/>
          <a:ext cx="1098708" cy="1098708"/>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660" tIns="12700" rIns="8566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69347" y="527138"/>
        <a:ext cx="776904" cy="776904"/>
      </dsp:txXfrm>
    </dsp:sp>
    <dsp:sp modelId="{DE9E0125-658F-44B2-BA14-05A8E7116B3E}">
      <dsp:nvSpPr>
        <dsp:cNvPr id="0" name=""/>
        <dsp:cNvSpPr/>
      </dsp:nvSpPr>
      <dsp:spPr>
        <a:xfrm>
          <a:off x="3614737" y="3662291"/>
          <a:ext cx="328612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4FCFFF-DD3E-464D-BA13-111826AB8CA8}">
      <dsp:nvSpPr>
        <dsp:cNvPr id="0" name=""/>
        <dsp:cNvSpPr/>
      </dsp:nvSpPr>
      <dsp:spPr>
        <a:xfrm>
          <a:off x="7229475" y="0"/>
          <a:ext cx="3286125" cy="366236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GB" sz="2600" kern="1200"/>
            <a:t>Press continue</a:t>
          </a:r>
          <a:endParaRPr lang="en-US" sz="2600" kern="1200"/>
        </a:p>
      </dsp:txBody>
      <dsp:txXfrm>
        <a:off x="7229475" y="1391697"/>
        <a:ext cx="3286125" cy="2197417"/>
      </dsp:txXfrm>
    </dsp:sp>
    <dsp:sp modelId="{8EA32D0B-522B-4D11-A7E8-D5F38570142A}">
      <dsp:nvSpPr>
        <dsp:cNvPr id="0" name=""/>
        <dsp:cNvSpPr/>
      </dsp:nvSpPr>
      <dsp:spPr>
        <a:xfrm>
          <a:off x="8323183" y="366236"/>
          <a:ext cx="1098708" cy="1098708"/>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660" tIns="12700" rIns="8566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84085" y="527138"/>
        <a:ext cx="776904" cy="776904"/>
      </dsp:txXfrm>
    </dsp:sp>
    <dsp:sp modelId="{A69800D4-3752-4C9C-96A3-0D8C03B9856B}">
      <dsp:nvSpPr>
        <dsp:cNvPr id="0" name=""/>
        <dsp:cNvSpPr/>
      </dsp:nvSpPr>
      <dsp:spPr>
        <a:xfrm>
          <a:off x="7229475" y="3662291"/>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C3D64-E3FE-42F6-8FE7-BD3212168D88}">
      <dsp:nvSpPr>
        <dsp:cNvPr id="0" name=""/>
        <dsp:cNvSpPr/>
      </dsp:nvSpPr>
      <dsp:spPr>
        <a:xfrm>
          <a:off x="3387504" y="723234"/>
          <a:ext cx="558104" cy="91440"/>
        </a:xfrm>
        <a:custGeom>
          <a:avLst/>
          <a:gdLst/>
          <a:ahLst/>
          <a:cxnLst/>
          <a:rect l="0" t="0" r="0" b="0"/>
          <a:pathLst>
            <a:path>
              <a:moveTo>
                <a:pt x="0" y="45720"/>
              </a:moveTo>
              <a:lnTo>
                <a:pt x="55810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51838" y="766010"/>
        <a:ext cx="29435" cy="5887"/>
      </dsp:txXfrm>
    </dsp:sp>
    <dsp:sp modelId="{B090419D-149B-4996-A514-7094308B5D44}">
      <dsp:nvSpPr>
        <dsp:cNvPr id="0" name=""/>
        <dsp:cNvSpPr/>
      </dsp:nvSpPr>
      <dsp:spPr>
        <a:xfrm>
          <a:off x="829720" y="1079"/>
          <a:ext cx="2559583" cy="15357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422" tIns="131652" rIns="125422" bIns="131652" numCol="1" spcCol="1270" anchor="ctr" anchorCtr="0">
          <a:noAutofit/>
        </a:bodyPr>
        <a:lstStyle/>
        <a:p>
          <a:pPr marL="0" lvl="0" indent="0" algn="ctr" defTabSz="1111250">
            <a:lnSpc>
              <a:spcPct val="90000"/>
            </a:lnSpc>
            <a:spcBef>
              <a:spcPct val="0"/>
            </a:spcBef>
            <a:spcAft>
              <a:spcPct val="35000"/>
            </a:spcAft>
            <a:buNone/>
          </a:pPr>
          <a:r>
            <a:rPr lang="en-GB" sz="2500" kern="1200"/>
            <a:t>Select tax details</a:t>
          </a:r>
          <a:endParaRPr lang="en-US" sz="2500" kern="1200"/>
        </a:p>
      </dsp:txBody>
      <dsp:txXfrm>
        <a:off x="829720" y="1079"/>
        <a:ext cx="2559583" cy="1535749"/>
      </dsp:txXfrm>
    </dsp:sp>
    <dsp:sp modelId="{5E2EFDD3-330B-4B3B-9277-A79857F223AA}">
      <dsp:nvSpPr>
        <dsp:cNvPr id="0" name=""/>
        <dsp:cNvSpPr/>
      </dsp:nvSpPr>
      <dsp:spPr>
        <a:xfrm>
          <a:off x="6535791" y="723234"/>
          <a:ext cx="558104" cy="91440"/>
        </a:xfrm>
        <a:custGeom>
          <a:avLst/>
          <a:gdLst/>
          <a:ahLst/>
          <a:cxnLst/>
          <a:rect l="0" t="0" r="0" b="0"/>
          <a:pathLst>
            <a:path>
              <a:moveTo>
                <a:pt x="0" y="45720"/>
              </a:moveTo>
              <a:lnTo>
                <a:pt x="55810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00126" y="766010"/>
        <a:ext cx="29435" cy="5887"/>
      </dsp:txXfrm>
    </dsp:sp>
    <dsp:sp modelId="{92CE7A8A-D3B0-47E4-9F89-D71ACDCFB554}">
      <dsp:nvSpPr>
        <dsp:cNvPr id="0" name=""/>
        <dsp:cNvSpPr/>
      </dsp:nvSpPr>
      <dsp:spPr>
        <a:xfrm>
          <a:off x="3978008" y="1079"/>
          <a:ext cx="2559583" cy="15357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422" tIns="131652" rIns="125422" bIns="131652" numCol="1" spcCol="1270" anchor="ctr" anchorCtr="0">
          <a:noAutofit/>
        </a:bodyPr>
        <a:lstStyle/>
        <a:p>
          <a:pPr marL="0" lvl="0" indent="0" algn="ctr" defTabSz="1111250">
            <a:lnSpc>
              <a:spcPct val="90000"/>
            </a:lnSpc>
            <a:spcBef>
              <a:spcPct val="0"/>
            </a:spcBef>
            <a:spcAft>
              <a:spcPct val="35000"/>
            </a:spcAft>
            <a:buNone/>
          </a:pPr>
          <a:r>
            <a:rPr lang="en-GB" sz="2500" kern="1200" dirty="0"/>
            <a:t>Press allow withholding tax </a:t>
          </a:r>
          <a:endParaRPr lang="en-US" sz="2500" kern="1200" dirty="0"/>
        </a:p>
      </dsp:txBody>
      <dsp:txXfrm>
        <a:off x="3978008" y="1079"/>
        <a:ext cx="2559583" cy="1535749"/>
      </dsp:txXfrm>
    </dsp:sp>
    <dsp:sp modelId="{8F1BDBAE-BC44-4B59-AE07-591E735DA038}">
      <dsp:nvSpPr>
        <dsp:cNvPr id="0" name=""/>
        <dsp:cNvSpPr/>
      </dsp:nvSpPr>
      <dsp:spPr>
        <a:xfrm>
          <a:off x="2109512" y="1535029"/>
          <a:ext cx="6296574" cy="558104"/>
        </a:xfrm>
        <a:custGeom>
          <a:avLst/>
          <a:gdLst/>
          <a:ahLst/>
          <a:cxnLst/>
          <a:rect l="0" t="0" r="0" b="0"/>
          <a:pathLst>
            <a:path>
              <a:moveTo>
                <a:pt x="6296574" y="0"/>
              </a:moveTo>
              <a:lnTo>
                <a:pt x="6296574" y="296152"/>
              </a:lnTo>
              <a:lnTo>
                <a:pt x="0" y="296152"/>
              </a:lnTo>
              <a:lnTo>
                <a:pt x="0" y="558104"/>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9699" y="1811137"/>
        <a:ext cx="316201" cy="5887"/>
      </dsp:txXfrm>
    </dsp:sp>
    <dsp:sp modelId="{3B00DFFA-C601-4FCB-9FE0-28B67F0C9B3E}">
      <dsp:nvSpPr>
        <dsp:cNvPr id="0" name=""/>
        <dsp:cNvSpPr/>
      </dsp:nvSpPr>
      <dsp:spPr>
        <a:xfrm>
          <a:off x="7126295" y="1079"/>
          <a:ext cx="2559583" cy="15357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422" tIns="131652" rIns="125422" bIns="131652" numCol="1" spcCol="1270" anchor="ctr" anchorCtr="0">
          <a:noAutofit/>
        </a:bodyPr>
        <a:lstStyle/>
        <a:p>
          <a:pPr marL="0" lvl="0" indent="0" algn="ctr" defTabSz="1111250">
            <a:lnSpc>
              <a:spcPct val="90000"/>
            </a:lnSpc>
            <a:spcBef>
              <a:spcPct val="0"/>
            </a:spcBef>
            <a:spcAft>
              <a:spcPct val="35000"/>
            </a:spcAft>
            <a:buNone/>
          </a:pPr>
          <a:r>
            <a:rPr lang="en-GB" sz="2500" kern="1200"/>
            <a:t>Scroll down and press allow withholding tax </a:t>
          </a:r>
          <a:endParaRPr lang="en-US" sz="2500" kern="1200"/>
        </a:p>
      </dsp:txBody>
      <dsp:txXfrm>
        <a:off x="7126295" y="1079"/>
        <a:ext cx="2559583" cy="1535749"/>
      </dsp:txXfrm>
    </dsp:sp>
    <dsp:sp modelId="{A5B913FE-41ED-4B7D-8809-92437BC5F787}">
      <dsp:nvSpPr>
        <dsp:cNvPr id="0" name=""/>
        <dsp:cNvSpPr/>
      </dsp:nvSpPr>
      <dsp:spPr>
        <a:xfrm>
          <a:off x="829720" y="2125533"/>
          <a:ext cx="2559583" cy="15357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422" tIns="131652" rIns="125422" bIns="131652" numCol="1" spcCol="1270" anchor="ctr" anchorCtr="0">
          <a:noAutofit/>
        </a:bodyPr>
        <a:lstStyle/>
        <a:p>
          <a:pPr marL="0" lvl="0" indent="0" algn="ctr" defTabSz="1111250">
            <a:lnSpc>
              <a:spcPct val="90000"/>
            </a:lnSpc>
            <a:spcBef>
              <a:spcPct val="0"/>
            </a:spcBef>
            <a:spcAft>
              <a:spcPct val="35000"/>
            </a:spcAft>
            <a:buNone/>
          </a:pPr>
          <a:r>
            <a:rPr lang="en-GB" sz="2500" kern="1200"/>
            <a:t>Then save</a:t>
          </a:r>
          <a:endParaRPr lang="en-US" sz="2500" kern="1200"/>
        </a:p>
      </dsp:txBody>
      <dsp:txXfrm>
        <a:off x="829720" y="2125533"/>
        <a:ext cx="2559583" cy="15357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F27B-501A-4023-B2B9-B17F70635784}">
      <dsp:nvSpPr>
        <dsp:cNvPr id="0" name=""/>
        <dsp:cNvSpPr/>
      </dsp:nvSpPr>
      <dsp:spPr>
        <a:xfrm>
          <a:off x="2044800" y="3118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6D775-229A-4808-BD79-F6B6AB85E14A}">
      <dsp:nvSpPr>
        <dsp:cNvPr id="0" name=""/>
        <dsp:cNvSpPr/>
      </dsp:nvSpPr>
      <dsp:spPr>
        <a:xfrm>
          <a:off x="2512800" y="49918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717595-5D0F-4BEA-836E-C1A654DA6235}">
      <dsp:nvSpPr>
        <dsp:cNvPr id="0" name=""/>
        <dsp:cNvSpPr/>
      </dsp:nvSpPr>
      <dsp:spPr>
        <a:xfrm>
          <a:off x="1342800" y="29111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GB" sz="4400" kern="1200"/>
            <a:t>Pay in full</a:t>
          </a:r>
          <a:endParaRPr lang="en-US" sz="4400" kern="1200"/>
        </a:p>
      </dsp:txBody>
      <dsp:txXfrm>
        <a:off x="1342800" y="2911181"/>
        <a:ext cx="3600000" cy="720000"/>
      </dsp:txXfrm>
    </dsp:sp>
    <dsp:sp modelId="{7997AC1F-4C52-4FFE-8086-444341370AA9}">
      <dsp:nvSpPr>
        <dsp:cNvPr id="0" name=""/>
        <dsp:cNvSpPr/>
      </dsp:nvSpPr>
      <dsp:spPr>
        <a:xfrm>
          <a:off x="6274800" y="31181"/>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7B77B2-54C9-4C83-97E2-7EB918DBA2DF}">
      <dsp:nvSpPr>
        <dsp:cNvPr id="0" name=""/>
        <dsp:cNvSpPr/>
      </dsp:nvSpPr>
      <dsp:spPr>
        <a:xfrm>
          <a:off x="6742800" y="49918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8761CF-963E-4256-9FF4-C52D8EA2235A}">
      <dsp:nvSpPr>
        <dsp:cNvPr id="0" name=""/>
        <dsp:cNvSpPr/>
      </dsp:nvSpPr>
      <dsp:spPr>
        <a:xfrm>
          <a:off x="5572800" y="291118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GB" sz="4400" kern="1200"/>
            <a:t>Ok</a:t>
          </a:r>
          <a:endParaRPr lang="en-US" sz="4400" kern="1200"/>
        </a:p>
      </dsp:txBody>
      <dsp:txXfrm>
        <a:off x="5572800" y="2911181"/>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10/31/2024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45729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10/31/2024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07222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10/31/2024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5049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10/31/2024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222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10/31/2024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52898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10/31/2024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2460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10/31/2024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55977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10/31/2024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36261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10/31/2024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60315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10/31/2024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7702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10/31/2024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0031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10/31/2024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532788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88" r:id="rId3"/>
    <p:sldLayoutId id="2147483689" r:id="rId4"/>
    <p:sldLayoutId id="2147483690" r:id="rId5"/>
    <p:sldLayoutId id="2147483691" r:id="rId6"/>
    <p:sldLayoutId id="2147483692" r:id="rId7"/>
    <p:sldLayoutId id="2147483696" r:id="rId8"/>
    <p:sldLayoutId id="2147483693" r:id="rId9"/>
    <p:sldLayoutId id="2147483694" r:id="rId10"/>
    <p:sldLayoutId id="2147483695"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9.png"/><Relationship Id="rId4" Type="http://schemas.openxmlformats.org/officeDocument/2006/relationships/oleObject" Target="../embeddings/oleObject8.bin"/></Relationships>
</file>

<file path=ppt/slides/_rels/slide1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7.png"/></Relationships>
</file>

<file path=ppt/slides/_rels/slide1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png"/><Relationship Id="rId7" Type="http://schemas.openxmlformats.org/officeDocument/2006/relationships/diagramColors" Target="../diagrams/colors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png"/><Relationship Id="rId7" Type="http://schemas.openxmlformats.org/officeDocument/2006/relationships/diagramColors" Target="../diagrams/colors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png"/><Relationship Id="rId7" Type="http://schemas.openxmlformats.org/officeDocument/2006/relationships/diagramColors" Target="../diagrams/colors7.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 blue and white room with a blue sky&#10;&#10;Description automatically generated">
            <a:extLst>
              <a:ext uri="{FF2B5EF4-FFF2-40B4-BE49-F238E27FC236}">
                <a16:creationId xmlns:a16="http://schemas.microsoft.com/office/drawing/2014/main" id="{281C8E38-39BC-BF72-8C4B-BFDA68FD8248}"/>
              </a:ext>
            </a:extLst>
          </p:cNvPr>
          <p:cNvPicPr>
            <a:picLocks noChangeAspect="1"/>
          </p:cNvPicPr>
          <p:nvPr/>
        </p:nvPicPr>
        <p:blipFill>
          <a:blip r:embed="rId2">
            <a:alphaModFix/>
          </a:blip>
          <a:srcRect t="2500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1CFF32-4CA0-DE47-0169-7DBFA5B77A0E}"/>
              </a:ext>
            </a:extLst>
          </p:cNvPr>
          <p:cNvSpPr>
            <a:spLocks noGrp="1"/>
          </p:cNvSpPr>
          <p:nvPr>
            <p:ph type="ctrTitle"/>
          </p:nvPr>
        </p:nvSpPr>
        <p:spPr>
          <a:xfrm>
            <a:off x="1005653" y="565846"/>
            <a:ext cx="6722501" cy="3755144"/>
          </a:xfrm>
        </p:spPr>
        <p:txBody>
          <a:bodyPr anchor="ctr">
            <a:normAutofit/>
          </a:bodyPr>
          <a:lstStyle/>
          <a:p>
            <a:pPr algn="l"/>
            <a:r>
              <a:rPr lang="en-GB" dirty="0">
                <a:solidFill>
                  <a:srgbClr val="FFFFFF"/>
                </a:solidFill>
              </a:rPr>
              <a:t>Accounts Payable Operations and Reporting in Oracle ERP</a:t>
            </a:r>
          </a:p>
        </p:txBody>
      </p:sp>
      <p:sp>
        <p:nvSpPr>
          <p:cNvPr id="3" name="Subtitle 2">
            <a:extLst>
              <a:ext uri="{FF2B5EF4-FFF2-40B4-BE49-F238E27FC236}">
                <a16:creationId xmlns:a16="http://schemas.microsoft.com/office/drawing/2014/main" id="{19E59C45-C67D-74B7-1D8B-D1FD7BD135C1}"/>
              </a:ext>
            </a:extLst>
          </p:cNvPr>
          <p:cNvSpPr>
            <a:spLocks noGrp="1"/>
          </p:cNvSpPr>
          <p:nvPr>
            <p:ph type="subTitle" idx="1"/>
          </p:nvPr>
        </p:nvSpPr>
        <p:spPr>
          <a:xfrm>
            <a:off x="1005654" y="4456143"/>
            <a:ext cx="4958128" cy="1765055"/>
          </a:xfrm>
        </p:spPr>
        <p:txBody>
          <a:bodyPr anchor="t">
            <a:normAutofit/>
          </a:bodyPr>
          <a:lstStyle/>
          <a:p>
            <a:pPr algn="l"/>
            <a:r>
              <a:rPr lang="en-GB" sz="2200" dirty="0">
                <a:solidFill>
                  <a:srgbClr val="FFFFFF"/>
                </a:solidFill>
              </a:rPr>
              <a:t>Supplier Invoices, Payment Processing, and Period-End Closing</a:t>
            </a:r>
          </a:p>
        </p:txBody>
      </p:sp>
      <p:pic>
        <p:nvPicPr>
          <p:cNvPr id="10" name="Picture 9" descr="A circular design with red and black lines&#10;&#10;Description automatically generated">
            <a:extLst>
              <a:ext uri="{FF2B5EF4-FFF2-40B4-BE49-F238E27FC236}">
                <a16:creationId xmlns:a16="http://schemas.microsoft.com/office/drawing/2014/main" id="{62B3B631-F7CC-2716-285C-DFAC399DB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8258" y="1628892"/>
            <a:ext cx="3600216" cy="3600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81550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529230" y="159980"/>
            <a:ext cx="11133537" cy="528277"/>
          </a:xfrm>
        </p:spPr>
        <p:txBody>
          <a:bodyPr>
            <a:noAutofit/>
          </a:bodyPr>
          <a:lstStyle/>
          <a:p>
            <a:pPr>
              <a:lnSpc>
                <a:spcPct val="115000"/>
              </a:lnSpc>
              <a:spcAft>
                <a:spcPts val="1000"/>
              </a:spcAft>
            </a:pPr>
            <a:r>
              <a:rPr lang="en-GB" sz="2400" kern="100" dirty="0">
                <a:latin typeface="Calibri" panose="020F0502020204030204" pitchFamily="34" charset="0"/>
                <a:ea typeface="Calibri" panose="020F0502020204030204" pitchFamily="34" charset="0"/>
                <a:cs typeface="Arial" panose="020B0604020202020204" pitchFamily="34" charset="0"/>
              </a:rPr>
              <a:t>S</a:t>
            </a:r>
            <a:r>
              <a:rPr lang="en-GB" sz="2400" kern="100" dirty="0">
                <a:effectLst/>
                <a:latin typeface="Calibri" panose="020F0502020204030204" pitchFamily="34" charset="0"/>
                <a:ea typeface="Calibri" panose="020F0502020204030204" pitchFamily="34" charset="0"/>
                <a:cs typeface="Arial" panose="020B0604020202020204" pitchFamily="34" charset="0"/>
              </a:rPr>
              <a:t>elect my site name then apply</a:t>
            </a:r>
            <a:endParaRPr lang="en-GB" sz="2400" kern="100" dirty="0">
              <a:effectLst/>
              <a:latin typeface="Aptos" panose="020B0004020202020204" pitchFamily="34" charset="0"/>
              <a:ea typeface="Times New Roman" panose="02020603050405020304" pitchFamily="18" charset="0"/>
              <a:cs typeface="Arial" panose="020B0604020202020204" pitchFamily="34" charset="0"/>
            </a:endParaRPr>
          </a:p>
          <a:p>
            <a:pPr marL="0" indent="0">
              <a:lnSpc>
                <a:spcPct val="115000"/>
              </a:lnSpc>
              <a:spcAft>
                <a:spcPts val="1000"/>
              </a:spcAft>
              <a:buNone/>
            </a:pPr>
            <a:endParaRPr lang="en-GB" sz="2400" kern="100" dirty="0">
              <a:effectLst/>
              <a:latin typeface="Aptos" panose="020B0004020202020204" pitchFamily="34" charset="0"/>
              <a:ea typeface="Times New Roman" panose="02020603050405020304" pitchFamily="18" charset="0"/>
              <a:cs typeface="Arial" panose="020B0604020202020204" pitchFamily="34" charset="0"/>
            </a:endParaRPr>
          </a:p>
        </p:txBody>
      </p:sp>
      <p:sp>
        <p:nvSpPr>
          <p:cNvPr id="2" name="Rectangle 2">
            <a:extLst>
              <a:ext uri="{FF2B5EF4-FFF2-40B4-BE49-F238E27FC236}">
                <a16:creationId xmlns:a16="http://schemas.microsoft.com/office/drawing/2014/main" id="{23054E8B-C0D2-4871-384C-BE44D86759E4}"/>
              </a:ext>
            </a:extLst>
          </p:cNvPr>
          <p:cNvSpPr>
            <a:spLocks noChangeArrowheads="1"/>
          </p:cNvSpPr>
          <p:nvPr/>
        </p:nvSpPr>
        <p:spPr bwMode="auto">
          <a:xfrm>
            <a:off x="2762864" y="15436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Rectangle 2">
            <a:extLst>
              <a:ext uri="{FF2B5EF4-FFF2-40B4-BE49-F238E27FC236}">
                <a16:creationId xmlns:a16="http://schemas.microsoft.com/office/drawing/2014/main" id="{7119B7F3-3879-93C5-DB02-7DF878E09218}"/>
              </a:ext>
            </a:extLst>
          </p:cNvPr>
          <p:cNvSpPr>
            <a:spLocks noChangeArrowheads="1"/>
          </p:cNvSpPr>
          <p:nvPr/>
        </p:nvSpPr>
        <p:spPr bwMode="auto">
          <a:xfrm>
            <a:off x="-2327747" y="688256"/>
            <a:ext cx="244371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5" name="Rectangle 2">
            <a:extLst>
              <a:ext uri="{FF2B5EF4-FFF2-40B4-BE49-F238E27FC236}">
                <a16:creationId xmlns:a16="http://schemas.microsoft.com/office/drawing/2014/main" id="{C138E851-4411-6691-1182-114769BF1C1F}"/>
              </a:ext>
            </a:extLst>
          </p:cNvPr>
          <p:cNvSpPr>
            <a:spLocks noChangeArrowheads="1"/>
          </p:cNvSpPr>
          <p:nvPr/>
        </p:nvSpPr>
        <p:spPr bwMode="auto">
          <a:xfrm>
            <a:off x="-2139767" y="823964"/>
            <a:ext cx="244371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6" name="Rectangle 2">
            <a:extLst>
              <a:ext uri="{FF2B5EF4-FFF2-40B4-BE49-F238E27FC236}">
                <a16:creationId xmlns:a16="http://schemas.microsoft.com/office/drawing/2014/main" id="{1398672B-2414-8DC3-947A-F5DB06B7F728}"/>
              </a:ext>
            </a:extLst>
          </p:cNvPr>
          <p:cNvSpPr>
            <a:spLocks noChangeArrowheads="1"/>
          </p:cNvSpPr>
          <p:nvPr/>
        </p:nvSpPr>
        <p:spPr bwMode="auto">
          <a:xfrm>
            <a:off x="-1401081" y="1699291"/>
            <a:ext cx="21702370" cy="5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7" name="Rectangle 2">
            <a:extLst>
              <a:ext uri="{FF2B5EF4-FFF2-40B4-BE49-F238E27FC236}">
                <a16:creationId xmlns:a16="http://schemas.microsoft.com/office/drawing/2014/main" id="{BD8C18DF-F473-4075-2DE5-164216B1B099}"/>
              </a:ext>
            </a:extLst>
          </p:cNvPr>
          <p:cNvSpPr>
            <a:spLocks noChangeArrowheads="1"/>
          </p:cNvSpPr>
          <p:nvPr/>
        </p:nvSpPr>
        <p:spPr bwMode="auto">
          <a:xfrm>
            <a:off x="-2210913" y="892573"/>
            <a:ext cx="242161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9" name="Object 8">
            <a:extLst>
              <a:ext uri="{FF2B5EF4-FFF2-40B4-BE49-F238E27FC236}">
                <a16:creationId xmlns:a16="http://schemas.microsoft.com/office/drawing/2014/main" id="{20E19195-D802-781C-C8E9-C34AEBF6EA4D}"/>
              </a:ext>
            </a:extLst>
          </p:cNvPr>
          <p:cNvGraphicFramePr>
            <a:graphicFrameLocks/>
          </p:cNvGraphicFramePr>
          <p:nvPr>
            <p:extLst>
              <p:ext uri="{D42A27DB-BD31-4B8C-83A1-F6EECF244321}">
                <p14:modId xmlns:p14="http://schemas.microsoft.com/office/powerpoint/2010/main" val="3803866706"/>
              </p:ext>
            </p:extLst>
          </p:nvPr>
        </p:nvGraphicFramePr>
        <p:xfrm>
          <a:off x="529230" y="733975"/>
          <a:ext cx="11133537" cy="5964043"/>
        </p:xfrm>
        <a:graphic>
          <a:graphicData uri="http://schemas.openxmlformats.org/presentationml/2006/ole">
            <mc:AlternateContent xmlns:mc="http://schemas.openxmlformats.org/markup-compatibility/2006">
              <mc:Choice xmlns:v="urn:schemas-microsoft-com:vml" Requires="v">
                <p:oleObj spid="_x0000_s6147" name="Picture" r:id="rId3" imgW="0" imgH="0" progId="StaticMetafile">
                  <p:embed/>
                </p:oleObj>
              </mc:Choice>
              <mc:Fallback>
                <p:oleObj name="Picture" r:id="rId3" imgW="0" imgH="0" progId="StaticMetafile">
                  <p:embed/>
                  <p:pic>
                    <p:nvPicPr>
                      <p:cNvPr id="0" name="rectole000000000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30" y="733975"/>
                        <a:ext cx="11133537" cy="5964043"/>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4942317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5652-DE5E-E7D8-0511-581ED8A95B96}"/>
              </a:ext>
            </a:extLst>
          </p:cNvPr>
          <p:cNvSpPr>
            <a:spLocks noGrp="1"/>
          </p:cNvSpPr>
          <p:nvPr>
            <p:ph type="title"/>
          </p:nvPr>
        </p:nvSpPr>
        <p:spPr/>
        <p:txBody>
          <a:bodyPr/>
          <a:lstStyle/>
          <a:p>
            <a:r>
              <a:rPr lang="en-US" sz="3600" b="1" dirty="0">
                <a:latin typeface="Times New Roman" panose="02020603050405020304" pitchFamily="18" charset="0"/>
                <a:ea typeface="Calibri" panose="020F0502020204030204" pitchFamily="34" charset="0"/>
              </a:rPr>
              <a:t>Apply</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3600" b="1" dirty="0">
                <a:latin typeface="Times New Roman" panose="02020603050405020304" pitchFamily="18" charset="0"/>
                <a:ea typeface="Calibri" panose="020F0502020204030204" pitchFamily="34" charset="0"/>
              </a:rPr>
              <a:t>the prepayment to future invoice:</a:t>
            </a:r>
            <a:endParaRPr lang="en-GB" sz="3600" b="1" dirty="0">
              <a:latin typeface="Times New Roman" panose="02020603050405020304" pitchFamily="18" charset="0"/>
              <a:ea typeface="Calibri" panose="020F0502020204030204" pitchFamily="34" charset="0"/>
            </a:endParaRPr>
          </a:p>
        </p:txBody>
      </p:sp>
      <p:sp>
        <p:nvSpPr>
          <p:cNvPr id="3" name="Content Placeholder 2">
            <a:extLst>
              <a:ext uri="{FF2B5EF4-FFF2-40B4-BE49-F238E27FC236}">
                <a16:creationId xmlns:a16="http://schemas.microsoft.com/office/drawing/2014/main" id="{56F2998D-4CC8-033E-0873-D9F3FA084E42}"/>
              </a:ext>
            </a:extLst>
          </p:cNvPr>
          <p:cNvSpPr>
            <a:spLocks noGrp="1"/>
          </p:cNvSpPr>
          <p:nvPr>
            <p:ph idx="1"/>
          </p:nvPr>
        </p:nvSpPr>
        <p:spPr>
          <a:xfrm>
            <a:off x="458694" y="2296477"/>
            <a:ext cx="11274612" cy="2491833"/>
          </a:xfrm>
        </p:spPr>
        <p:txBody>
          <a:bodyPr/>
          <a:lstStyle/>
          <a:p>
            <a:r>
              <a:rPr lang="en-US" sz="3000" dirty="0">
                <a:latin typeface="Calibri" panose="020F0502020204030204" pitchFamily="34" charset="0"/>
                <a:ea typeface="Calibri" panose="020F0502020204030204" pitchFamily="34" charset="0"/>
                <a:cs typeface="Arial" panose="020B0604020202020204" pitchFamily="34" charset="0"/>
              </a:rPr>
              <a:t>After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3000" dirty="0">
                <a:latin typeface="Calibri" panose="020F0502020204030204" pitchFamily="34" charset="0"/>
                <a:ea typeface="Calibri" panose="020F0502020204030204" pitchFamily="34" charset="0"/>
                <a:cs typeface="Arial" panose="020B0604020202020204" pitchFamily="34" charset="0"/>
              </a:rPr>
              <a:t>make the payment and receive the items from the supplier we make another invoice with standard type and apply the payment with the prepayment</a:t>
            </a:r>
            <a:endParaRPr lang="en-GB" sz="30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972992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E63621D2-FB08-2191-C157-9DFF5E6BECB2}"/>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a:xfrm>
            <a:off x="20" y="10"/>
            <a:ext cx="12191980" cy="6856614"/>
          </a:xfrm>
          <a:prstGeom prst="rect">
            <a:avLst/>
          </a:prstGeom>
        </p:spPr>
      </p:pic>
    </p:spTree>
    <p:extLst>
      <p:ext uri="{BB962C8B-B14F-4D97-AF65-F5344CB8AC3E}">
        <p14:creationId xmlns:p14="http://schemas.microsoft.com/office/powerpoint/2010/main" val="2163456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97A001FE-CDD1-3300-9BC6-47137F269FD2}"/>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bwMode="auto">
          <a:xfrm>
            <a:off x="20" y="10"/>
            <a:ext cx="12191980" cy="6856614"/>
          </a:xfrm>
          <a:prstGeom prst="rect">
            <a:avLst/>
          </a:prstGeom>
          <a:noFill/>
        </p:spPr>
      </p:pic>
    </p:spTree>
    <p:extLst>
      <p:ext uri="{BB962C8B-B14F-4D97-AF65-F5344CB8AC3E}">
        <p14:creationId xmlns:p14="http://schemas.microsoft.com/office/powerpoint/2010/main" val="3208268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18287178-CBDF-BCC3-EF3E-FA69923BD382}"/>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bwMode="auto">
          <a:xfrm>
            <a:off x="20" y="10"/>
            <a:ext cx="12191980" cy="6856614"/>
          </a:xfrm>
          <a:prstGeom prst="rect">
            <a:avLst/>
          </a:prstGeom>
          <a:noFill/>
        </p:spPr>
      </p:pic>
    </p:spTree>
    <p:extLst>
      <p:ext uri="{BB962C8B-B14F-4D97-AF65-F5344CB8AC3E}">
        <p14:creationId xmlns:p14="http://schemas.microsoft.com/office/powerpoint/2010/main" val="2148759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latin typeface="Calibri" panose="020F0502020204030204" pitchFamily="34" charset="0"/>
                <a:ea typeface="Calibri" panose="020F0502020204030204" pitchFamily="34" charset="0"/>
                <a:cs typeface="Arial" panose="020B0604020202020204" pitchFamily="34" charset="0"/>
              </a:rPr>
              <a:t>Select the amount and then click apply and</a:t>
            </a:r>
            <a:r>
              <a:rPr lang="en-US" sz="2400" dirty="0">
                <a:effectLst/>
                <a:latin typeface="Calibri" panose="020F0502020204030204" pitchFamily="34" charset="0"/>
                <a:ea typeface="Calibri" panose="020F0502020204030204" pitchFamily="34" charset="0"/>
                <a:cs typeface="Arial" panose="020B0604020202020204" pitchFamily="34" charset="0"/>
              </a:rPr>
              <a:t> then the invoice appears paid:</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02F190C0-5283-A12A-7516-9D01723846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697" y="875071"/>
            <a:ext cx="10387237" cy="5842821"/>
          </a:xfrm>
          <a:prstGeom prst="rect">
            <a:avLst/>
          </a:prstGeom>
          <a:noFill/>
          <a:ln>
            <a:noFill/>
          </a:ln>
        </p:spPr>
      </p:pic>
    </p:spTree>
    <p:extLst>
      <p:ext uri="{BB962C8B-B14F-4D97-AF65-F5344CB8AC3E}">
        <p14:creationId xmlns:p14="http://schemas.microsoft.com/office/powerpoint/2010/main" val="30874608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0884-38E5-3103-1341-C3AD969CCE84}"/>
              </a:ext>
            </a:extLst>
          </p:cNvPr>
          <p:cNvSpPr>
            <a:spLocks noGrp="1"/>
          </p:cNvSpPr>
          <p:nvPr>
            <p:ph type="title"/>
          </p:nvPr>
        </p:nvSpPr>
        <p:spPr/>
        <p:txBody>
          <a:bodyPr/>
          <a:lstStyle/>
          <a:p>
            <a:r>
              <a:rPr lang="en-US" sz="3600" b="1" dirty="0">
                <a:latin typeface="Times New Roman" panose="02020603050405020304" pitchFamily="18" charset="0"/>
                <a:ea typeface="Calibri" panose="020F0502020204030204" pitchFamily="34" charset="0"/>
              </a:rPr>
              <a:t>Void</a:t>
            </a:r>
            <a:r>
              <a:rPr lang="en-US" sz="1800" dirty="0">
                <a:effectLst/>
                <a:latin typeface="Times New Roman" panose="02020603050405020304" pitchFamily="18" charset="0"/>
                <a:ea typeface="Calibri" panose="020F0502020204030204" pitchFamily="34" charset="0"/>
              </a:rPr>
              <a:t> </a:t>
            </a:r>
            <a:r>
              <a:rPr lang="en-US" sz="3600" b="1" dirty="0">
                <a:latin typeface="Times New Roman" panose="02020603050405020304" pitchFamily="18" charset="0"/>
                <a:ea typeface="Calibri" panose="020F0502020204030204" pitchFamily="34" charset="0"/>
              </a:rPr>
              <a:t>payments</a:t>
            </a:r>
            <a:r>
              <a:rPr lang="en-US" sz="1800" dirty="0">
                <a:effectLst/>
                <a:latin typeface="Times New Roman" panose="02020603050405020304" pitchFamily="18" charset="0"/>
                <a:ea typeface="Calibri" panose="020F0502020204030204" pitchFamily="34" charset="0"/>
              </a:rPr>
              <a:t> </a:t>
            </a:r>
            <a:r>
              <a:rPr lang="en-US" sz="3600" b="1" dirty="0">
                <a:latin typeface="Times New Roman" panose="02020603050405020304" pitchFamily="18" charset="0"/>
                <a:ea typeface="Calibri" panose="020F0502020204030204" pitchFamily="34" charset="0"/>
              </a:rPr>
              <a:t>and</a:t>
            </a:r>
            <a:r>
              <a:rPr lang="en-US" sz="1800" dirty="0">
                <a:effectLst/>
                <a:latin typeface="Times New Roman" panose="02020603050405020304" pitchFamily="18" charset="0"/>
                <a:ea typeface="Calibri" panose="020F0502020204030204" pitchFamily="34" charset="0"/>
              </a:rPr>
              <a:t> </a:t>
            </a:r>
            <a:r>
              <a:rPr lang="en-US" sz="3600" b="1" dirty="0">
                <a:latin typeface="Times New Roman" panose="02020603050405020304" pitchFamily="18" charset="0"/>
                <a:ea typeface="Calibri" panose="020F0502020204030204" pitchFamily="34" charset="0"/>
              </a:rPr>
              <a:t>refunds:</a:t>
            </a:r>
            <a:endParaRPr lang="en-GB" sz="3600" b="1" dirty="0">
              <a:latin typeface="Times New Roman" panose="02020603050405020304" pitchFamily="18" charset="0"/>
              <a:ea typeface="Calibri" panose="020F0502020204030204" pitchFamily="34" charset="0"/>
            </a:endParaRPr>
          </a:p>
        </p:txBody>
      </p:sp>
      <p:sp>
        <p:nvSpPr>
          <p:cNvPr id="3" name="Content Placeholder 2">
            <a:extLst>
              <a:ext uri="{FF2B5EF4-FFF2-40B4-BE49-F238E27FC236}">
                <a16:creationId xmlns:a16="http://schemas.microsoft.com/office/drawing/2014/main" id="{EE8D787F-741A-A312-E636-C5BC2FE10E3D}"/>
              </a:ext>
            </a:extLst>
          </p:cNvPr>
          <p:cNvSpPr>
            <a:spLocks noGrp="1"/>
          </p:cNvSpPr>
          <p:nvPr>
            <p:ph idx="1"/>
          </p:nvPr>
        </p:nvSpPr>
        <p:spPr/>
        <p:txBody>
          <a:bodyPr/>
          <a:lstStyle/>
          <a:p>
            <a:pPr marL="0" lvl="0" indent="0" rtl="0">
              <a:lnSpc>
                <a:spcPct val="107000"/>
              </a:lnSpc>
              <a:buSzPts val="1200"/>
              <a:buNone/>
            </a:pPr>
            <a:r>
              <a:rPr lang="en-US" dirty="0">
                <a:effectLst/>
                <a:latin typeface="Times New Roman" panose="02020603050405020304" pitchFamily="18" charset="0"/>
                <a:ea typeface="Calibri" panose="020F0502020204030204" pitchFamily="34" charset="0"/>
                <a:cs typeface="Arial" panose="020B0604020202020204" pitchFamily="34" charset="0"/>
              </a:rPr>
              <a:t>* Process payment for incorrectly issued invoice payments.</a:t>
            </a:r>
            <a:endParaRPr lang="en-GB"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pPr>
            <a:r>
              <a:rPr lang="en-US" dirty="0">
                <a:effectLst/>
                <a:latin typeface="Times New Roman" panose="02020603050405020304" pitchFamily="18" charset="0"/>
                <a:ea typeface="Calibri" panose="020F0502020204030204" pitchFamily="34" charset="0"/>
                <a:cs typeface="Arial" panose="020B0604020202020204" pitchFamily="34" charset="0"/>
              </a:rPr>
              <a:t>We will go to the payment screen and select the incorrect payment and void it </a:t>
            </a:r>
            <a:endParaRPr lang="en-GB"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Assume that this is the incorrect payment click action then void</a:t>
            </a:r>
          </a:p>
        </p:txBody>
      </p:sp>
    </p:spTree>
    <p:extLst>
      <p:ext uri="{BB962C8B-B14F-4D97-AF65-F5344CB8AC3E}">
        <p14:creationId xmlns:p14="http://schemas.microsoft.com/office/powerpoint/2010/main" val="2066900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050B0516-3E15-4398-918F-26658FD1F1F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510" y="10941"/>
            <a:ext cx="11526980" cy="6836120"/>
          </a:xfrm>
          <a:prstGeom prst="rect">
            <a:avLst/>
          </a:prstGeom>
          <a:noFill/>
          <a:ln>
            <a:noFill/>
          </a:ln>
        </p:spPr>
      </p:pic>
    </p:spTree>
    <p:extLst>
      <p:ext uri="{BB962C8B-B14F-4D97-AF65-F5344CB8AC3E}">
        <p14:creationId xmlns:p14="http://schemas.microsoft.com/office/powerpoint/2010/main" val="38983540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After void, the payment the amount is reversed</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32D48BA2-449C-8817-2FC5-40A8FDDBDD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1656" y="875071"/>
            <a:ext cx="10382647" cy="5840239"/>
          </a:xfrm>
          <a:prstGeom prst="rect">
            <a:avLst/>
          </a:prstGeom>
          <a:noFill/>
          <a:ln>
            <a:noFill/>
          </a:ln>
        </p:spPr>
      </p:pic>
    </p:spTree>
    <p:extLst>
      <p:ext uri="{BB962C8B-B14F-4D97-AF65-F5344CB8AC3E}">
        <p14:creationId xmlns:p14="http://schemas.microsoft.com/office/powerpoint/2010/main" val="18678993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AB490757-23D9-5C40-675A-1D8F72409787}"/>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bwMode="auto">
          <a:xfrm>
            <a:off x="20" y="10"/>
            <a:ext cx="12191980" cy="6856614"/>
          </a:xfrm>
          <a:prstGeom prst="rect">
            <a:avLst/>
          </a:prstGeom>
          <a:noFill/>
        </p:spPr>
      </p:pic>
    </p:spTree>
    <p:extLst>
      <p:ext uri="{BB962C8B-B14F-4D97-AF65-F5344CB8AC3E}">
        <p14:creationId xmlns:p14="http://schemas.microsoft.com/office/powerpoint/2010/main" val="23561357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2B4E-F784-4C2F-15B7-029911EADB9D}"/>
              </a:ext>
            </a:extLst>
          </p:cNvPr>
          <p:cNvSpPr>
            <a:spLocks noGrp="1"/>
          </p:cNvSpPr>
          <p:nvPr>
            <p:ph type="title"/>
          </p:nvPr>
        </p:nvSpPr>
        <p:spPr/>
        <p:txBody>
          <a:bodyPr/>
          <a:lstStyle/>
          <a:p>
            <a:r>
              <a:rPr lang="en-US" sz="3600" b="1" dirty="0">
                <a:latin typeface="Times New Roman" panose="02020603050405020304" pitchFamily="18" charset="0"/>
                <a:ea typeface="Calibri" panose="020F0502020204030204" pitchFamily="34" charset="0"/>
              </a:rPr>
              <a:t>Record refund from suppliers and apply them to the appropriate:</a:t>
            </a:r>
            <a:endParaRPr lang="en-GB" sz="3600" b="1" dirty="0">
              <a:latin typeface="Times New Roman" panose="02020603050405020304" pitchFamily="18" charset="0"/>
              <a:ea typeface="Calibri" panose="020F0502020204030204" pitchFamily="34" charset="0"/>
            </a:endParaRPr>
          </a:p>
        </p:txBody>
      </p:sp>
      <p:sp>
        <p:nvSpPr>
          <p:cNvPr id="3" name="Content Placeholder 2">
            <a:extLst>
              <a:ext uri="{FF2B5EF4-FFF2-40B4-BE49-F238E27FC236}">
                <a16:creationId xmlns:a16="http://schemas.microsoft.com/office/drawing/2014/main" id="{D3E23E5B-645F-ABFD-3A21-C024B278AA30}"/>
              </a:ext>
            </a:extLst>
          </p:cNvPr>
          <p:cNvSpPr>
            <a:spLocks noGrp="1"/>
          </p:cNvSpPr>
          <p:nvPr>
            <p:ph idx="1"/>
          </p:nvPr>
        </p:nvSpPr>
        <p:spPr/>
        <p:txBody>
          <a:bodyPr/>
          <a:lstStyle/>
          <a:p>
            <a:pPr marL="1143000" indent="-457200">
              <a:lnSpc>
                <a:spcPct val="107000"/>
              </a:lnSpc>
              <a:spcAft>
                <a:spcPts val="800"/>
              </a:spcAft>
              <a:tabLst>
                <a:tab pos="696595" algn="l"/>
              </a:tabLst>
            </a:pPr>
            <a:r>
              <a:rPr lang="en-US" dirty="0">
                <a:latin typeface="Times New Roman" panose="02020603050405020304" pitchFamily="18" charset="0"/>
                <a:ea typeface="Calibri" panose="020F0502020204030204" pitchFamily="34" charset="0"/>
                <a:cs typeface="Arial" panose="020B0604020202020204" pitchFamily="34" charset="0"/>
              </a:rPr>
              <a:t>We make the credit memo and debit memo when we return the purchases to the supplier because of incorrect or defective purchases</a:t>
            </a:r>
          </a:p>
          <a:p>
            <a:pPr marL="1143000" indent="-457200">
              <a:lnSpc>
                <a:spcPct val="107000"/>
              </a:lnSpc>
              <a:spcAft>
                <a:spcPts val="800"/>
              </a:spcAft>
              <a:tabLst>
                <a:tab pos="696595" algn="l"/>
              </a:tabLst>
            </a:pPr>
            <a:r>
              <a:rPr lang="en-US" dirty="0">
                <a:latin typeface="Times New Roman" panose="02020603050405020304" pitchFamily="18" charset="0"/>
                <a:ea typeface="Calibri" panose="020F0502020204030204" pitchFamily="34" charset="0"/>
                <a:cs typeface="Arial" panose="020B0604020202020204" pitchFamily="34" charset="0"/>
              </a:rPr>
              <a:t>We Make the standard invoice first and then make the credit memo by minus amount and check the quick credit box to choose the standard invoice number we want to return</a:t>
            </a:r>
            <a:endParaRPr lang="en-GB" dirty="0">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4820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529230" y="159980"/>
            <a:ext cx="11133537" cy="528277"/>
          </a:xfrm>
        </p:spPr>
        <p:txBody>
          <a:bodyPr>
            <a:noAutofit/>
          </a:bodyPr>
          <a:lstStyle/>
          <a:p>
            <a:pPr>
              <a:lnSpc>
                <a:spcPct val="115000"/>
              </a:lnSpc>
              <a:spcAft>
                <a:spcPts val="1000"/>
              </a:spcAft>
            </a:pPr>
            <a:r>
              <a:rPr lang="en-GB" sz="2400" kern="100" dirty="0">
                <a:latin typeface="Calibri" panose="020F0502020204030204" pitchFamily="34" charset="0"/>
                <a:ea typeface="Calibri" panose="020F0502020204030204" pitchFamily="34" charset="0"/>
                <a:cs typeface="Arial" panose="020B0604020202020204" pitchFamily="34" charset="0"/>
              </a:rPr>
              <a:t>S</a:t>
            </a:r>
            <a:r>
              <a:rPr lang="en-GB" sz="2400" dirty="0">
                <a:effectLst/>
                <a:latin typeface="Calibri" panose="020F0502020204030204" pitchFamily="34" charset="0"/>
                <a:ea typeface="Calibri" panose="020F0502020204030204" pitchFamily="34" charset="0"/>
              </a:rPr>
              <a:t>ave and now we have created the supplier</a:t>
            </a:r>
            <a:endParaRPr lang="en-GB" sz="2400" kern="100" dirty="0">
              <a:effectLst/>
              <a:latin typeface="Aptos" panose="020B0004020202020204" pitchFamily="34" charset="0"/>
              <a:ea typeface="Times New Roman" panose="02020603050405020304" pitchFamily="18" charset="0"/>
              <a:cs typeface="Arial" panose="020B0604020202020204" pitchFamily="34" charset="0"/>
            </a:endParaRPr>
          </a:p>
          <a:p>
            <a:pPr marL="0" indent="0">
              <a:lnSpc>
                <a:spcPct val="115000"/>
              </a:lnSpc>
              <a:spcAft>
                <a:spcPts val="1000"/>
              </a:spcAft>
              <a:buNone/>
            </a:pPr>
            <a:endParaRPr lang="en-GB" sz="2400" kern="100" dirty="0">
              <a:effectLst/>
              <a:latin typeface="Aptos" panose="020B0004020202020204" pitchFamily="34" charset="0"/>
              <a:ea typeface="Times New Roman" panose="02020603050405020304" pitchFamily="18" charset="0"/>
              <a:cs typeface="Arial" panose="020B0604020202020204" pitchFamily="34" charset="0"/>
            </a:endParaRPr>
          </a:p>
        </p:txBody>
      </p:sp>
      <p:sp>
        <p:nvSpPr>
          <p:cNvPr id="2" name="Rectangle 2">
            <a:extLst>
              <a:ext uri="{FF2B5EF4-FFF2-40B4-BE49-F238E27FC236}">
                <a16:creationId xmlns:a16="http://schemas.microsoft.com/office/drawing/2014/main" id="{23054E8B-C0D2-4871-384C-BE44D86759E4}"/>
              </a:ext>
            </a:extLst>
          </p:cNvPr>
          <p:cNvSpPr>
            <a:spLocks noChangeArrowheads="1"/>
          </p:cNvSpPr>
          <p:nvPr/>
        </p:nvSpPr>
        <p:spPr bwMode="auto">
          <a:xfrm>
            <a:off x="2762864" y="15436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Rectangle 2">
            <a:extLst>
              <a:ext uri="{FF2B5EF4-FFF2-40B4-BE49-F238E27FC236}">
                <a16:creationId xmlns:a16="http://schemas.microsoft.com/office/drawing/2014/main" id="{7119B7F3-3879-93C5-DB02-7DF878E09218}"/>
              </a:ext>
            </a:extLst>
          </p:cNvPr>
          <p:cNvSpPr>
            <a:spLocks noChangeArrowheads="1"/>
          </p:cNvSpPr>
          <p:nvPr/>
        </p:nvSpPr>
        <p:spPr bwMode="auto">
          <a:xfrm>
            <a:off x="-2327747" y="688256"/>
            <a:ext cx="244371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5" name="Rectangle 2">
            <a:extLst>
              <a:ext uri="{FF2B5EF4-FFF2-40B4-BE49-F238E27FC236}">
                <a16:creationId xmlns:a16="http://schemas.microsoft.com/office/drawing/2014/main" id="{C138E851-4411-6691-1182-114769BF1C1F}"/>
              </a:ext>
            </a:extLst>
          </p:cNvPr>
          <p:cNvSpPr>
            <a:spLocks noChangeArrowheads="1"/>
          </p:cNvSpPr>
          <p:nvPr/>
        </p:nvSpPr>
        <p:spPr bwMode="auto">
          <a:xfrm>
            <a:off x="-2139767" y="823964"/>
            <a:ext cx="244371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6" name="Rectangle 2">
            <a:extLst>
              <a:ext uri="{FF2B5EF4-FFF2-40B4-BE49-F238E27FC236}">
                <a16:creationId xmlns:a16="http://schemas.microsoft.com/office/drawing/2014/main" id="{1398672B-2414-8DC3-947A-F5DB06B7F728}"/>
              </a:ext>
            </a:extLst>
          </p:cNvPr>
          <p:cNvSpPr>
            <a:spLocks noChangeArrowheads="1"/>
          </p:cNvSpPr>
          <p:nvPr/>
        </p:nvSpPr>
        <p:spPr bwMode="auto">
          <a:xfrm>
            <a:off x="-1401081" y="1699291"/>
            <a:ext cx="21702370" cy="5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7" name="Rectangle 2">
            <a:extLst>
              <a:ext uri="{FF2B5EF4-FFF2-40B4-BE49-F238E27FC236}">
                <a16:creationId xmlns:a16="http://schemas.microsoft.com/office/drawing/2014/main" id="{BD8C18DF-F473-4075-2DE5-164216B1B099}"/>
              </a:ext>
            </a:extLst>
          </p:cNvPr>
          <p:cNvSpPr>
            <a:spLocks noChangeArrowheads="1"/>
          </p:cNvSpPr>
          <p:nvPr/>
        </p:nvSpPr>
        <p:spPr bwMode="auto">
          <a:xfrm>
            <a:off x="-2210913" y="892573"/>
            <a:ext cx="242161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8" name="Rectangle 2">
            <a:extLst>
              <a:ext uri="{FF2B5EF4-FFF2-40B4-BE49-F238E27FC236}">
                <a16:creationId xmlns:a16="http://schemas.microsoft.com/office/drawing/2014/main" id="{5FE8B1A6-9A73-E38E-BEAC-BB765E9986F1}"/>
              </a:ext>
            </a:extLst>
          </p:cNvPr>
          <p:cNvSpPr>
            <a:spLocks noChangeArrowheads="1"/>
          </p:cNvSpPr>
          <p:nvPr/>
        </p:nvSpPr>
        <p:spPr bwMode="auto">
          <a:xfrm>
            <a:off x="-2493585" y="733983"/>
            <a:ext cx="239039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10" name="Object 9">
            <a:extLst>
              <a:ext uri="{FF2B5EF4-FFF2-40B4-BE49-F238E27FC236}">
                <a16:creationId xmlns:a16="http://schemas.microsoft.com/office/drawing/2014/main" id="{BB9D2A23-BE47-4242-4B28-1BD95C87BD83}"/>
              </a:ext>
            </a:extLst>
          </p:cNvPr>
          <p:cNvGraphicFramePr>
            <a:graphicFrameLocks/>
          </p:cNvGraphicFramePr>
          <p:nvPr>
            <p:extLst>
              <p:ext uri="{D42A27DB-BD31-4B8C-83A1-F6EECF244321}">
                <p14:modId xmlns:p14="http://schemas.microsoft.com/office/powerpoint/2010/main" val="3528866054"/>
              </p:ext>
            </p:extLst>
          </p:nvPr>
        </p:nvGraphicFramePr>
        <p:xfrm>
          <a:off x="650694" y="756842"/>
          <a:ext cx="10890607" cy="5964037"/>
        </p:xfrm>
        <a:graphic>
          <a:graphicData uri="http://schemas.openxmlformats.org/presentationml/2006/ole">
            <mc:AlternateContent xmlns:mc="http://schemas.openxmlformats.org/markup-compatibility/2006">
              <mc:Choice xmlns:v="urn:schemas-microsoft-com:vml" Requires="v">
                <p:oleObj spid="_x0000_s7171" name="Picture" r:id="rId3" imgW="0" imgH="0" progId="StaticMetafile">
                  <p:embed/>
                </p:oleObj>
              </mc:Choice>
              <mc:Fallback>
                <p:oleObj name="Picture" r:id="rId3" imgW="0" imgH="0" progId="StaticMetafile">
                  <p:embed/>
                  <p:pic>
                    <p:nvPicPr>
                      <p:cNvPr id="0" name="rectole000000000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694" y="756842"/>
                        <a:ext cx="10890607" cy="5964037"/>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9759342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42D1C236-9D21-9CC3-42F5-13D49CC88470}"/>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bwMode="auto">
          <a:xfrm>
            <a:off x="20" y="10"/>
            <a:ext cx="12191980" cy="6856614"/>
          </a:xfrm>
          <a:prstGeom prst="rect">
            <a:avLst/>
          </a:prstGeom>
          <a:noFill/>
        </p:spPr>
      </p:pic>
    </p:spTree>
    <p:extLst>
      <p:ext uri="{BB962C8B-B14F-4D97-AF65-F5344CB8AC3E}">
        <p14:creationId xmlns:p14="http://schemas.microsoft.com/office/powerpoint/2010/main" val="19512806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46CCF445-2756-2F2A-4743-29F36572215A}"/>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a:xfrm>
            <a:off x="20" y="10"/>
            <a:ext cx="12191980" cy="6856614"/>
          </a:xfrm>
          <a:prstGeom prst="rect">
            <a:avLst/>
          </a:prstGeom>
        </p:spPr>
      </p:pic>
    </p:spTree>
    <p:extLst>
      <p:ext uri="{BB962C8B-B14F-4D97-AF65-F5344CB8AC3E}">
        <p14:creationId xmlns:p14="http://schemas.microsoft.com/office/powerpoint/2010/main" val="1516170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556F2-20B7-B314-0464-3F1E07766C10}"/>
              </a:ext>
            </a:extLst>
          </p:cNvPr>
          <p:cNvSpPr>
            <a:spLocks noGrp="1"/>
          </p:cNvSpPr>
          <p:nvPr>
            <p:ph type="title"/>
          </p:nvPr>
        </p:nvSpPr>
        <p:spPr/>
        <p:txBody>
          <a:bodyPr/>
          <a:lstStyle/>
          <a:p>
            <a:r>
              <a:rPr lang="en-US" sz="3600" b="1" dirty="0">
                <a:latin typeface="Times New Roman" panose="02020603050405020304" pitchFamily="18" charset="0"/>
                <a:ea typeface="Calibri" panose="020F0502020204030204" pitchFamily="34" charset="0"/>
              </a:rPr>
              <a:t>Cash</a:t>
            </a:r>
            <a:r>
              <a:rPr lang="ar-EG" sz="3600" b="1" dirty="0">
                <a:latin typeface="Times New Roman" panose="02020603050405020304" pitchFamily="18"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3600" b="1" dirty="0">
                <a:latin typeface="Times New Roman" panose="02020603050405020304" pitchFamily="18" charset="0"/>
                <a:ea typeface="Calibri" panose="020F0502020204030204" pitchFamily="34" charset="0"/>
              </a:rPr>
              <a:t>Management:</a:t>
            </a:r>
            <a:endParaRPr lang="en-GB" sz="3600" b="1" dirty="0">
              <a:latin typeface="Times New Roman" panose="02020603050405020304" pitchFamily="18" charset="0"/>
              <a:ea typeface="Calibri" panose="020F0502020204030204" pitchFamily="34" charset="0"/>
            </a:endParaRPr>
          </a:p>
        </p:txBody>
      </p:sp>
      <p:sp>
        <p:nvSpPr>
          <p:cNvPr id="3" name="Content Placeholder 2">
            <a:extLst>
              <a:ext uri="{FF2B5EF4-FFF2-40B4-BE49-F238E27FC236}">
                <a16:creationId xmlns:a16="http://schemas.microsoft.com/office/drawing/2014/main" id="{F294C084-0D0C-A11E-E8FE-747A3F7219E0}"/>
              </a:ext>
            </a:extLst>
          </p:cNvPr>
          <p:cNvSpPr>
            <a:spLocks noGrp="1"/>
          </p:cNvSpPr>
          <p:nvPr>
            <p:ph idx="1"/>
          </p:nvPr>
        </p:nvSpPr>
        <p:spPr>
          <a:xfrm>
            <a:off x="566849" y="1890456"/>
            <a:ext cx="11274612" cy="4195763"/>
          </a:xfrm>
        </p:spPr>
        <p:txBody>
          <a:bodyPr/>
          <a:lstStyle/>
          <a:p>
            <a:pPr marL="0" lvl="0" indent="0" rtl="0">
              <a:lnSpc>
                <a:spcPct val="107000"/>
              </a:lnSpc>
              <a:buSzPts val="1200"/>
              <a:buNone/>
            </a:pPr>
            <a:r>
              <a:rPr lang="en-US" dirty="0">
                <a:latin typeface="Times New Roman" panose="02020603050405020304" pitchFamily="18" charset="0"/>
                <a:ea typeface="Calibri" panose="020F0502020204030204" pitchFamily="34" charset="0"/>
                <a:cs typeface="Arial" panose="020B0604020202020204" pitchFamily="34" charset="0"/>
              </a:rPr>
              <a:t>* RECONCILIATION:</a:t>
            </a:r>
            <a:endParaRPr lang="ar-EG" dirty="0">
              <a:latin typeface="Times New Roman" panose="02020603050405020304" pitchFamily="18" charset="0"/>
              <a:ea typeface="Calibri" panose="020F0502020204030204" pitchFamily="34" charset="0"/>
              <a:cs typeface="Arial" panose="020B0604020202020204" pitchFamily="34" charset="0"/>
            </a:endParaRPr>
          </a:p>
          <a:p>
            <a:pPr marL="0" indent="0">
              <a:lnSpc>
                <a:spcPct val="107000"/>
              </a:lnSpc>
              <a:buSzPts val="1200"/>
              <a:buNone/>
            </a:pPr>
            <a:r>
              <a:rPr lang="en-US" dirty="0">
                <a:latin typeface="Times New Roman" panose="02020603050405020304" pitchFamily="18" charset="0"/>
                <a:ea typeface="Calibri" panose="020F0502020204030204" pitchFamily="34" charset="0"/>
                <a:cs typeface="Arial" panose="020B0604020202020204" pitchFamily="34" charset="0"/>
              </a:rPr>
              <a:t>When we receive the bank statement from the bank we make reconcile to the payment </a:t>
            </a:r>
            <a:endParaRPr lang="en-GB" dirty="0">
              <a:latin typeface="Times New Roman" panose="02020603050405020304" pitchFamily="18" charset="0"/>
              <a:ea typeface="Calibri" panose="020F0502020204030204" pitchFamily="34" charset="0"/>
              <a:cs typeface="Arial" panose="020B0604020202020204" pitchFamily="34" charset="0"/>
            </a:endParaRPr>
          </a:p>
          <a:p>
            <a:pPr marL="0" indent="0">
              <a:buNone/>
            </a:pPr>
            <a:r>
              <a:rPr lang="en-US" dirty="0">
                <a:latin typeface="Times New Roman" panose="02020603050405020304" pitchFamily="18" charset="0"/>
                <a:ea typeface="Calibri" panose="020F0502020204030204" pitchFamily="34" charset="0"/>
                <a:cs typeface="Arial" panose="020B0604020202020204" pitchFamily="34" charset="0"/>
              </a:rPr>
              <a:t>Reconciliation in the CM module can be through manual clearing or by  bank statement reconciliation</a:t>
            </a:r>
            <a:endParaRPr lang="en-GB" dirty="0">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78803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Fist manual clearing </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B2C63D69-F0AC-6A8B-4908-E408208D447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516" y="938034"/>
            <a:ext cx="10258468" cy="5770516"/>
          </a:xfrm>
          <a:prstGeom prst="rect">
            <a:avLst/>
          </a:prstGeom>
          <a:noFill/>
          <a:ln>
            <a:noFill/>
          </a:ln>
        </p:spPr>
      </p:pic>
    </p:spTree>
    <p:extLst>
      <p:ext uri="{BB962C8B-B14F-4D97-AF65-F5344CB8AC3E}">
        <p14:creationId xmlns:p14="http://schemas.microsoft.com/office/powerpoint/2010/main" val="23063990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Choose the AP payment and write the bank account number then click find</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141A9E9A-7206-CC8F-19B1-30451E063D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467" y="875071"/>
            <a:ext cx="10344566" cy="5817767"/>
          </a:xfrm>
          <a:prstGeom prst="rect">
            <a:avLst/>
          </a:prstGeom>
          <a:noFill/>
          <a:ln>
            <a:noFill/>
          </a:ln>
        </p:spPr>
      </p:pic>
    </p:spTree>
    <p:extLst>
      <p:ext uri="{BB962C8B-B14F-4D97-AF65-F5344CB8AC3E}">
        <p14:creationId xmlns:p14="http://schemas.microsoft.com/office/powerpoint/2010/main" val="22080726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Choose the payment and click clear transaction</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56BF605D-64BB-4444-3BCF-AF6FF1E24B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599" y="875071"/>
            <a:ext cx="10581703" cy="5775919"/>
          </a:xfrm>
          <a:prstGeom prst="rect">
            <a:avLst/>
          </a:prstGeom>
          <a:noFill/>
          <a:ln>
            <a:noFill/>
          </a:ln>
        </p:spPr>
      </p:pic>
    </p:spTree>
    <p:extLst>
      <p:ext uri="{BB962C8B-B14F-4D97-AF65-F5344CB8AC3E}">
        <p14:creationId xmlns:p14="http://schemas.microsoft.com/office/powerpoint/2010/main" val="15685110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654C448-91B7-9869-AA17-1054D54AF1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606" y="866264"/>
            <a:ext cx="10386287" cy="5842286"/>
          </a:xfrm>
          <a:prstGeom prst="rect">
            <a:avLst/>
          </a:prstGeom>
          <a:noFill/>
          <a:ln>
            <a:noFill/>
          </a:ln>
        </p:spPr>
      </p:pic>
    </p:spTree>
    <p:extLst>
      <p:ext uri="{BB962C8B-B14F-4D97-AF65-F5344CB8AC3E}">
        <p14:creationId xmlns:p14="http://schemas.microsoft.com/office/powerpoint/2010/main" val="34905914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AC93-6D6D-4DA0-8858-4DC72277434D}"/>
              </a:ext>
            </a:extLst>
          </p:cNvPr>
          <p:cNvSpPr txBox="1">
            <a:spLocks/>
          </p:cNvSpPr>
          <p:nvPr/>
        </p:nvSpPr>
        <p:spPr>
          <a:xfrm>
            <a:off x="357447" y="166255"/>
            <a:ext cx="10966856" cy="708816"/>
          </a:xfrm>
          <a:prstGeom prst="rect">
            <a:avLst/>
          </a:prstGeom>
        </p:spPr>
        <p:txBody>
          <a:bodyPr vert="horz" lIns="91440" tIns="45720" rIns="91440" bIns="45720" rtlCol="0">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marL="228600" indent="-228600">
              <a:lnSpc>
                <a:spcPct val="110000"/>
              </a:lnSpc>
              <a:spcBef>
                <a:spcPts val="1000"/>
              </a:spcBef>
              <a:buClr>
                <a:schemeClr val="accent1"/>
              </a:buClr>
              <a:buFont typeface="Arial" panose="020B0604020202020204" pitchFamily="34" charset="0"/>
              <a:buChar char="•"/>
            </a:pPr>
            <a:r>
              <a:rPr lang="en-US" sz="2400">
                <a:latin typeface="Calibri" panose="020F0502020204030204" pitchFamily="34" charset="0"/>
                <a:ea typeface="Calibri" panose="020F0502020204030204" pitchFamily="34" charset="0"/>
                <a:cs typeface="Arial" panose="020B0604020202020204" pitchFamily="34" charset="0"/>
              </a:rPr>
              <a:t>After that we post the transaction manually or by submit create accounting request</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07845A55-0608-4A3D-8A39-FCC093FD9B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705" y="648390"/>
            <a:ext cx="9997440" cy="6209610"/>
          </a:xfrm>
          <a:prstGeom prst="rect">
            <a:avLst/>
          </a:prstGeom>
          <a:noFill/>
          <a:ln>
            <a:noFill/>
          </a:ln>
        </p:spPr>
      </p:pic>
    </p:spTree>
    <p:extLst>
      <p:ext uri="{BB962C8B-B14F-4D97-AF65-F5344CB8AC3E}">
        <p14:creationId xmlns:p14="http://schemas.microsoft.com/office/powerpoint/2010/main" val="3811409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latin typeface="Calibri" panose="020F0502020204030204" pitchFamily="34" charset="0"/>
                <a:ea typeface="Calibri" panose="020F0502020204030204" pitchFamily="34" charset="0"/>
                <a:cs typeface="Arial" panose="020B0604020202020204" pitchFamily="34" charset="0"/>
              </a:rPr>
              <a:t>T</a:t>
            </a:r>
            <a:r>
              <a:rPr lang="en-US" sz="2400" dirty="0">
                <a:effectLst/>
                <a:latin typeface="Calibri" panose="020F0502020204030204" pitchFamily="34" charset="0"/>
                <a:ea typeface="Calibri" panose="020F0502020204030204" pitchFamily="34" charset="0"/>
                <a:cs typeface="Arial" panose="020B0604020202020204" pitchFamily="34" charset="0"/>
              </a:rPr>
              <a:t>he transaction become crediting the cash to the liability</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58E8B305-34F3-8979-13A2-F2B9FDEE6F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181" y="875071"/>
            <a:ext cx="10471138" cy="5890015"/>
          </a:xfrm>
          <a:prstGeom prst="rect">
            <a:avLst/>
          </a:prstGeom>
          <a:noFill/>
          <a:ln>
            <a:noFill/>
          </a:ln>
        </p:spPr>
      </p:pic>
    </p:spTree>
    <p:extLst>
      <p:ext uri="{BB962C8B-B14F-4D97-AF65-F5344CB8AC3E}">
        <p14:creationId xmlns:p14="http://schemas.microsoft.com/office/powerpoint/2010/main" val="30730490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Second the bank statement reconciliation</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928734FD-AB31-A227-1CAC-CD99A98104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349" y="807474"/>
            <a:ext cx="10490802" cy="5901076"/>
          </a:xfrm>
          <a:prstGeom prst="rect">
            <a:avLst/>
          </a:prstGeom>
          <a:noFill/>
          <a:ln>
            <a:noFill/>
          </a:ln>
        </p:spPr>
      </p:pic>
    </p:spTree>
    <p:extLst>
      <p:ext uri="{BB962C8B-B14F-4D97-AF65-F5344CB8AC3E}">
        <p14:creationId xmlns:p14="http://schemas.microsoft.com/office/powerpoint/2010/main" val="414006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Money and passport">
            <a:extLst>
              <a:ext uri="{FF2B5EF4-FFF2-40B4-BE49-F238E27FC236}">
                <a16:creationId xmlns:a16="http://schemas.microsoft.com/office/drawing/2014/main" id="{04232B49-7C9C-4421-9DEC-1436241735E3}"/>
              </a:ext>
            </a:extLst>
          </p:cNvPr>
          <p:cNvPicPr>
            <a:picLocks noChangeAspect="1"/>
          </p:cNvPicPr>
          <p:nvPr/>
        </p:nvPicPr>
        <p:blipFill>
          <a:blip r:embed="rId2">
            <a:alphaModFix amt="60000"/>
          </a:blip>
          <a:srcRect l="5338" r="1" b="1"/>
          <a:stretch/>
        </p:blipFill>
        <p:spPr>
          <a:xfrm>
            <a:off x="20" y="10"/>
            <a:ext cx="12188932" cy="6856614"/>
          </a:xfrm>
          <a:prstGeom prst="rect">
            <a:avLst/>
          </a:prstGeom>
        </p:spPr>
      </p:pic>
      <p:sp>
        <p:nvSpPr>
          <p:cNvPr id="2" name="Title 1">
            <a:extLst>
              <a:ext uri="{FF2B5EF4-FFF2-40B4-BE49-F238E27FC236}">
                <a16:creationId xmlns:a16="http://schemas.microsoft.com/office/drawing/2014/main" id="{C214DC00-F5F8-4832-CA4B-E1E8C30CA229}"/>
              </a:ext>
            </a:extLst>
          </p:cNvPr>
          <p:cNvSpPr>
            <a:spLocks noGrp="1"/>
          </p:cNvSpPr>
          <p:nvPr>
            <p:ph type="title"/>
          </p:nvPr>
        </p:nvSpPr>
        <p:spPr>
          <a:xfrm>
            <a:off x="1207166" y="744084"/>
            <a:ext cx="9774619" cy="1242693"/>
          </a:xfrm>
        </p:spPr>
        <p:txBody>
          <a:bodyPr anchor="b">
            <a:normAutofit/>
          </a:bodyPr>
          <a:lstStyle/>
          <a:p>
            <a:pPr algn="ctr">
              <a:spcAft>
                <a:spcPts val="1000"/>
              </a:spcAft>
            </a:pPr>
            <a:r>
              <a:rPr lang="en-GB" b="1" kern="100" dirty="0">
                <a:solidFill>
                  <a:srgbClr val="FFFFFF"/>
                </a:solidFill>
                <a:latin typeface="Calibri" panose="020F0502020204030204" pitchFamily="34" charset="0"/>
                <a:ea typeface="Calibri" panose="020F0502020204030204" pitchFamily="34" charset="0"/>
                <a:cs typeface="Arial" panose="020B0604020202020204" pitchFamily="34" charset="0"/>
              </a:rPr>
              <a:t>C</a:t>
            </a:r>
            <a:r>
              <a:rPr lang="en-GB" b="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reate invoices:</a:t>
            </a:r>
            <a:endParaRPr lang="en-GB" b="1" dirty="0">
              <a:solidFill>
                <a:srgbClr val="FFFFFF"/>
              </a:solidFill>
            </a:endParaRPr>
          </a:p>
        </p:txBody>
      </p:sp>
      <p:sp>
        <p:nvSpPr>
          <p:cNvPr id="3" name="Content Placeholder 2">
            <a:extLst>
              <a:ext uri="{FF2B5EF4-FFF2-40B4-BE49-F238E27FC236}">
                <a16:creationId xmlns:a16="http://schemas.microsoft.com/office/drawing/2014/main" id="{9E3FE30C-6A7C-E7F8-AC4F-36CD813B2368}"/>
              </a:ext>
            </a:extLst>
          </p:cNvPr>
          <p:cNvSpPr>
            <a:spLocks noGrp="1"/>
          </p:cNvSpPr>
          <p:nvPr>
            <p:ph idx="1"/>
          </p:nvPr>
        </p:nvSpPr>
        <p:spPr>
          <a:xfrm>
            <a:off x="1108451" y="3085412"/>
            <a:ext cx="9954076" cy="2514600"/>
          </a:xfrm>
        </p:spPr>
        <p:txBody>
          <a:bodyPr anchor="ctr">
            <a:normAutofit/>
          </a:bodyPr>
          <a:lstStyle/>
          <a:p>
            <a:pPr marL="0" indent="0" algn="ctr">
              <a:spcAft>
                <a:spcPts val="1000"/>
              </a:spcAft>
              <a:buNone/>
            </a:pPr>
            <a:r>
              <a:rPr lang="en-GB" sz="32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N</a:t>
            </a:r>
            <a:r>
              <a:rPr lang="en-GB" sz="3200" b="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avigator :</a:t>
            </a:r>
          </a:p>
          <a:p>
            <a:pPr algn="ctr">
              <a:spcAft>
                <a:spcPts val="1000"/>
              </a:spcAft>
            </a:pPr>
            <a:r>
              <a:rPr lang="en-GB" sz="3200" kern="100" dirty="0">
                <a:solidFill>
                  <a:srgbClr val="FFFFFF"/>
                </a:solidFill>
                <a:latin typeface="Calibri" panose="020F0502020204030204" pitchFamily="34" charset="0"/>
                <a:ea typeface="Calibri" panose="020F0502020204030204" pitchFamily="34" charset="0"/>
                <a:cs typeface="Arial" panose="020B0604020202020204" pitchFamily="34" charset="0"/>
              </a:rPr>
              <a:t>I</a:t>
            </a:r>
            <a:r>
              <a:rPr lang="en-GB" sz="32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nvoices </a:t>
            </a:r>
          </a:p>
          <a:p>
            <a:pPr algn="ctr">
              <a:spcAft>
                <a:spcPts val="1000"/>
              </a:spcAft>
            </a:pPr>
            <a:r>
              <a:rPr lang="en-GB" sz="3200" kern="100" dirty="0">
                <a:solidFill>
                  <a:srgbClr val="FFFFFF"/>
                </a:solidFill>
                <a:latin typeface="Calibri" panose="020F0502020204030204" pitchFamily="34" charset="0"/>
                <a:ea typeface="Calibri" panose="020F0502020204030204" pitchFamily="34" charset="0"/>
                <a:cs typeface="Arial" panose="020B0604020202020204" pitchFamily="34" charset="0"/>
              </a:rPr>
              <a:t>E</a:t>
            </a:r>
            <a:r>
              <a:rPr lang="en-GB" sz="32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ntry - invoices</a:t>
            </a:r>
            <a:endParaRPr lang="en-GB" sz="3200" kern="100" dirty="0">
              <a:solidFill>
                <a:srgbClr val="FFFFFF"/>
              </a:solidFill>
              <a:effectLst/>
              <a:latin typeface="Aptos" panose="020B00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8941936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latin typeface="Calibri" panose="020F0502020204030204" pitchFamily="34" charset="0"/>
                <a:ea typeface="Calibri" panose="020F0502020204030204" pitchFamily="34" charset="0"/>
                <a:cs typeface="Arial" panose="020B0604020202020204" pitchFamily="34" charset="0"/>
              </a:rPr>
              <a:t>E</a:t>
            </a:r>
            <a:r>
              <a:rPr lang="en-US" sz="2400" dirty="0">
                <a:effectLst/>
                <a:latin typeface="Calibri" panose="020F0502020204030204" pitchFamily="34" charset="0"/>
                <a:ea typeface="Calibri" panose="020F0502020204030204" pitchFamily="34" charset="0"/>
                <a:cs typeface="Arial" panose="020B0604020202020204" pitchFamily="34" charset="0"/>
              </a:rPr>
              <a:t>nter the bank account and the number and the date then click available</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BF55B9CF-F343-2879-61A4-6DCC7CDBA1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58" y="879372"/>
            <a:ext cx="10362983" cy="5829178"/>
          </a:xfrm>
          <a:prstGeom prst="rect">
            <a:avLst/>
          </a:prstGeom>
          <a:noFill/>
          <a:ln>
            <a:noFill/>
          </a:ln>
        </p:spPr>
      </p:pic>
    </p:spTree>
    <p:extLst>
      <p:ext uri="{BB962C8B-B14F-4D97-AF65-F5344CB8AC3E}">
        <p14:creationId xmlns:p14="http://schemas.microsoft.com/office/powerpoint/2010/main" val="1486294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The payments choose one then click reconcile</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D2714AC4-B79C-F8E5-4F75-46B63E6B9E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58" y="875071"/>
            <a:ext cx="10362983" cy="5829178"/>
          </a:xfrm>
          <a:prstGeom prst="rect">
            <a:avLst/>
          </a:prstGeom>
          <a:noFill/>
          <a:ln>
            <a:noFill/>
          </a:ln>
        </p:spPr>
      </p:pic>
    </p:spTree>
    <p:extLst>
      <p:ext uri="{BB962C8B-B14F-4D97-AF65-F5344CB8AC3E}">
        <p14:creationId xmlns:p14="http://schemas.microsoft.com/office/powerpoint/2010/main" val="28203995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The payments choose one then click reconcile</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D2714AC4-B79C-F8E5-4F75-46B63E6B9E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58" y="875071"/>
            <a:ext cx="10362983" cy="5829178"/>
          </a:xfrm>
          <a:prstGeom prst="rect">
            <a:avLst/>
          </a:prstGeom>
          <a:noFill/>
          <a:ln>
            <a:noFill/>
          </a:ln>
        </p:spPr>
      </p:pic>
    </p:spTree>
    <p:extLst>
      <p:ext uri="{BB962C8B-B14F-4D97-AF65-F5344CB8AC3E}">
        <p14:creationId xmlns:p14="http://schemas.microsoft.com/office/powerpoint/2010/main" val="31260026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F657C1F0-CA37-E2FB-DFF8-69CAEBCFD399}"/>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bwMode="auto">
          <a:xfrm>
            <a:off x="20" y="10"/>
            <a:ext cx="12191980" cy="6856614"/>
          </a:xfrm>
          <a:prstGeom prst="rect">
            <a:avLst/>
          </a:prstGeom>
          <a:noFill/>
        </p:spPr>
      </p:pic>
    </p:spTree>
    <p:extLst>
      <p:ext uri="{BB962C8B-B14F-4D97-AF65-F5344CB8AC3E}">
        <p14:creationId xmlns:p14="http://schemas.microsoft.com/office/powerpoint/2010/main" val="19894082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When create the account we see that the payment reconciled</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8F0E9DCD-2BF3-8BB6-9CE2-CB192A668E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258" y="879372"/>
            <a:ext cx="10362983" cy="5829178"/>
          </a:xfrm>
          <a:prstGeom prst="rect">
            <a:avLst/>
          </a:prstGeom>
          <a:noFill/>
          <a:ln>
            <a:noFill/>
          </a:ln>
        </p:spPr>
      </p:pic>
    </p:spTree>
    <p:extLst>
      <p:ext uri="{BB962C8B-B14F-4D97-AF65-F5344CB8AC3E}">
        <p14:creationId xmlns:p14="http://schemas.microsoft.com/office/powerpoint/2010/main" val="1426076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2" name="Rectangle 1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 pencil on top of a paper with a printed line graph">
            <a:extLst>
              <a:ext uri="{FF2B5EF4-FFF2-40B4-BE49-F238E27FC236}">
                <a16:creationId xmlns:a16="http://schemas.microsoft.com/office/drawing/2014/main" id="{044B1F9B-6F61-E8ED-81CD-5BC41F67DDDF}"/>
              </a:ext>
            </a:extLst>
          </p:cNvPr>
          <p:cNvPicPr>
            <a:picLocks noChangeAspect="1"/>
          </p:cNvPicPr>
          <p:nvPr/>
        </p:nvPicPr>
        <p:blipFill>
          <a:blip r:embed="rId3">
            <a:alphaModFix/>
          </a:blip>
          <a:srcRect t="4776" b="10954"/>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57D86D-8ACA-7793-F92C-B0A8D79C50A7}"/>
              </a:ext>
            </a:extLst>
          </p:cNvPr>
          <p:cNvSpPr>
            <a:spLocks noGrp="1"/>
          </p:cNvSpPr>
          <p:nvPr>
            <p:ph type="title"/>
          </p:nvPr>
        </p:nvSpPr>
        <p:spPr>
          <a:xfrm>
            <a:off x="4721290" y="1349546"/>
            <a:ext cx="6724292" cy="4158906"/>
          </a:xfrm>
        </p:spPr>
        <p:txBody>
          <a:bodyPr vert="horz" lIns="91440" tIns="45720" rIns="91440" bIns="45720" rtlCol="0" anchor="ctr">
            <a:noAutofit/>
          </a:bodyPr>
          <a:lstStyle/>
          <a:p>
            <a:pPr algn="r"/>
            <a:r>
              <a:rPr lang="en-US" sz="7200" b="1" dirty="0"/>
              <a:t>Period Ending, Closing and Reporting</a:t>
            </a:r>
          </a:p>
        </p:txBody>
      </p:sp>
    </p:spTree>
    <p:extLst>
      <p:ext uri="{BB962C8B-B14F-4D97-AF65-F5344CB8AC3E}">
        <p14:creationId xmlns:p14="http://schemas.microsoft.com/office/powerpoint/2010/main" val="3043001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556F2-20B7-B314-0464-3F1E07766C10}"/>
              </a:ext>
            </a:extLst>
          </p:cNvPr>
          <p:cNvSpPr>
            <a:spLocks noGrp="1"/>
          </p:cNvSpPr>
          <p:nvPr>
            <p:ph type="title"/>
          </p:nvPr>
        </p:nvSpPr>
        <p:spPr/>
        <p:txBody>
          <a:bodyPr/>
          <a:lstStyle/>
          <a:p>
            <a:r>
              <a:rPr lang="en-US" sz="3600" b="1" dirty="0">
                <a:latin typeface="Times New Roman" panose="02020603050405020304" pitchFamily="18" charset="0"/>
                <a:ea typeface="Calibri" panose="020F0502020204030204" pitchFamily="34" charset="0"/>
              </a:rPr>
              <a:t>AP period-end close:</a:t>
            </a:r>
            <a:endParaRPr lang="en-GB" sz="3600" b="1" dirty="0">
              <a:latin typeface="Times New Roman" panose="02020603050405020304" pitchFamily="18" charset="0"/>
              <a:ea typeface="Calibri" panose="020F0502020204030204" pitchFamily="34" charset="0"/>
            </a:endParaRPr>
          </a:p>
        </p:txBody>
      </p:sp>
      <p:sp>
        <p:nvSpPr>
          <p:cNvPr id="3" name="Content Placeholder 2">
            <a:extLst>
              <a:ext uri="{FF2B5EF4-FFF2-40B4-BE49-F238E27FC236}">
                <a16:creationId xmlns:a16="http://schemas.microsoft.com/office/drawing/2014/main" id="{F294C084-0D0C-A11E-E8FE-747A3F7219E0}"/>
              </a:ext>
            </a:extLst>
          </p:cNvPr>
          <p:cNvSpPr>
            <a:spLocks noGrp="1"/>
          </p:cNvSpPr>
          <p:nvPr>
            <p:ph idx="1"/>
          </p:nvPr>
        </p:nvSpPr>
        <p:spPr>
          <a:xfrm>
            <a:off x="566849" y="1890456"/>
            <a:ext cx="11274612" cy="4195763"/>
          </a:xfrm>
        </p:spPr>
        <p:txBody>
          <a:bodyPr>
            <a:normAutofit/>
          </a:bodyPr>
          <a:lstStyle/>
          <a:p>
            <a:pPr marL="0" lvl="0" indent="0" rtl="0">
              <a:lnSpc>
                <a:spcPct val="107000"/>
              </a:lnSpc>
              <a:buSzPts val="1200"/>
              <a:buNone/>
            </a:pPr>
            <a:r>
              <a:rPr lang="en-GB" sz="3200" dirty="0">
                <a:latin typeface="Times New Roman" panose="02020603050405020304" pitchFamily="18" charset="0"/>
                <a:ea typeface="Calibri" panose="020F0502020204030204" pitchFamily="34" charset="0"/>
                <a:cs typeface="Arial" panose="020B0604020202020204" pitchFamily="34" charset="0"/>
              </a:rPr>
              <a:t>* Perform the AP period-end closing process:</a:t>
            </a:r>
          </a:p>
          <a:p>
            <a:pPr marL="0" lvl="0" indent="0" rtl="0">
              <a:lnSpc>
                <a:spcPct val="107000"/>
              </a:lnSpc>
              <a:buSzPts val="1200"/>
              <a:buNone/>
            </a:pPr>
            <a:r>
              <a:rPr lang="en-GB" sz="3200" dirty="0">
                <a:latin typeface="Times New Roman" panose="02020603050405020304" pitchFamily="18" charset="0"/>
                <a:ea typeface="Calibri" panose="020F0502020204030204" pitchFamily="34" charset="0"/>
                <a:cs typeface="Arial" panose="020B0604020202020204" pitchFamily="34" charset="0"/>
              </a:rPr>
              <a:t>The AP period-end closing process is typically performed at the end of each accounting period (monthly, quarterly, semi-annually or annually). This process is completed after all transactions have been recorded and posted to GL.</a:t>
            </a:r>
          </a:p>
        </p:txBody>
      </p:sp>
    </p:spTree>
    <p:extLst>
      <p:ext uri="{BB962C8B-B14F-4D97-AF65-F5344CB8AC3E}">
        <p14:creationId xmlns:p14="http://schemas.microsoft.com/office/powerpoint/2010/main" val="27848476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C</a:t>
            </a:r>
            <a:r>
              <a:rPr lang="en-GB" sz="2400" dirty="0">
                <a:effectLst/>
                <a:latin typeface="Calibri" panose="020F0502020204030204" pitchFamily="34" charset="0"/>
                <a:ea typeface="Calibri" panose="020F0502020204030204" pitchFamily="34" charset="0"/>
                <a:cs typeface="Arial" panose="020B0604020202020204" pitchFamily="34" charset="0"/>
              </a:rPr>
              <a:t>hoose accounting → control payables periods</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B91DF06A-3D64-4DDC-7D93-24D37403A38F}"/>
              </a:ext>
            </a:extLst>
          </p:cNvPr>
          <p:cNvPicPr>
            <a:picLocks noChangeAspect="1"/>
          </p:cNvPicPr>
          <p:nvPr/>
        </p:nvPicPr>
        <p:blipFill rotWithShape="1">
          <a:blip r:embed="rId2">
            <a:extLst>
              <a:ext uri="{28A0092B-C50C-407E-A947-70E740481C1C}">
                <a14:useLocalDpi xmlns:a14="http://schemas.microsoft.com/office/drawing/2010/main" val="0"/>
              </a:ext>
            </a:extLst>
          </a:blip>
          <a:srcRect r="51759" b="32675"/>
          <a:stretch/>
        </p:blipFill>
        <p:spPr bwMode="auto">
          <a:xfrm>
            <a:off x="1127449" y="875071"/>
            <a:ext cx="9937102" cy="580570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48516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Enter the ledger name</a:t>
            </a:r>
          </a:p>
        </p:txBody>
      </p:sp>
      <p:pic>
        <p:nvPicPr>
          <p:cNvPr id="3" name="Picture 2" descr="A screenshot of a computer&#10;&#10;Description automatically generated">
            <a:extLst>
              <a:ext uri="{FF2B5EF4-FFF2-40B4-BE49-F238E27FC236}">
                <a16:creationId xmlns:a16="http://schemas.microsoft.com/office/drawing/2014/main" id="{36C277DA-3C37-0090-10B9-7BC621EDB01D}"/>
              </a:ext>
            </a:extLst>
          </p:cNvPr>
          <p:cNvPicPr>
            <a:picLocks noChangeAspect="1"/>
          </p:cNvPicPr>
          <p:nvPr/>
        </p:nvPicPr>
        <p:blipFill rotWithShape="1">
          <a:blip r:embed="rId2">
            <a:extLst>
              <a:ext uri="{28A0092B-C50C-407E-A947-70E740481C1C}">
                <a14:useLocalDpi xmlns:a14="http://schemas.microsoft.com/office/drawing/2010/main" val="0"/>
              </a:ext>
            </a:extLst>
          </a:blip>
          <a:srcRect r="51889" b="35013"/>
          <a:stretch/>
        </p:blipFill>
        <p:spPr bwMode="auto">
          <a:xfrm>
            <a:off x="922150" y="915119"/>
            <a:ext cx="10347699" cy="57934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30678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GB" sz="2400">
                <a:latin typeface="Calibri" panose="020F0502020204030204" pitchFamily="34" charset="0"/>
                <a:ea typeface="Calibri" panose="020F0502020204030204" pitchFamily="34" charset="0"/>
                <a:cs typeface="Arial" panose="020B0604020202020204" pitchFamily="34" charset="0"/>
              </a:rPr>
              <a:t>Choose the period ended to close it</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E70F15B1-F836-5063-EC0E-62B5FA8E359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8" r="47436" b="12630"/>
          <a:stretch/>
        </p:blipFill>
        <p:spPr bwMode="auto">
          <a:xfrm>
            <a:off x="867696" y="875070"/>
            <a:ext cx="10456607" cy="57810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8663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3" name="Content Placeholder 2">
            <a:extLst>
              <a:ext uri="{FF2B5EF4-FFF2-40B4-BE49-F238E27FC236}">
                <a16:creationId xmlns:a16="http://schemas.microsoft.com/office/drawing/2014/main" id="{EABE5EA3-463D-3BFC-01C4-A9943F3C7F72}"/>
              </a:ext>
            </a:extLst>
          </p:cNvPr>
          <p:cNvSpPr>
            <a:spLocks noGrp="1"/>
          </p:cNvSpPr>
          <p:nvPr>
            <p:ph idx="1"/>
          </p:nvPr>
        </p:nvSpPr>
        <p:spPr/>
        <p:txBody>
          <a:bodyPr/>
          <a:lstStyle/>
          <a:p>
            <a:endParaRPr lang="en-GB"/>
          </a:p>
        </p:txBody>
      </p:sp>
      <p:graphicFrame>
        <p:nvGraphicFramePr>
          <p:cNvPr id="5" name="Object 4">
            <a:extLst>
              <a:ext uri="{FF2B5EF4-FFF2-40B4-BE49-F238E27FC236}">
                <a16:creationId xmlns:a16="http://schemas.microsoft.com/office/drawing/2014/main" id="{14F401D2-26AC-F57F-4341-40E07D512C38}"/>
              </a:ext>
            </a:extLst>
          </p:cNvPr>
          <p:cNvGraphicFramePr>
            <a:graphicFrameLocks/>
          </p:cNvGraphicFramePr>
          <p:nvPr>
            <p:extLst>
              <p:ext uri="{D42A27DB-BD31-4B8C-83A1-F6EECF244321}">
                <p14:modId xmlns:p14="http://schemas.microsoft.com/office/powerpoint/2010/main" val="1066983748"/>
              </p:ext>
            </p:extLst>
          </p:nvPr>
        </p:nvGraphicFramePr>
        <p:xfrm>
          <a:off x="-2988" y="0"/>
          <a:ext cx="12192000" cy="6858000"/>
        </p:xfrm>
        <a:graphic>
          <a:graphicData uri="http://schemas.openxmlformats.org/presentationml/2006/ole">
            <mc:AlternateContent xmlns:mc="http://schemas.openxmlformats.org/markup-compatibility/2006">
              <mc:Choice xmlns:v="urn:schemas-microsoft-com:vml" Requires="v">
                <p:oleObj spid="_x0000_s8195" name="Picture" r:id="rId4" imgW="0" imgH="0" progId="StaticMetafile">
                  <p:embed/>
                </p:oleObj>
              </mc:Choice>
              <mc:Fallback>
                <p:oleObj name="Picture" r:id="rId4" imgW="0" imgH="0" progId="StaticMetafile">
                  <p:embed/>
                  <p:pic>
                    <p:nvPicPr>
                      <p:cNvPr id="5" name="Object 4">
                        <a:extLst>
                          <a:ext uri="{FF2B5EF4-FFF2-40B4-BE49-F238E27FC236}">
                            <a16:creationId xmlns:a16="http://schemas.microsoft.com/office/drawing/2014/main" id="{14F401D2-26AC-F57F-4341-40E07D512C3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8" y="0"/>
                        <a:ext cx="12192000" cy="6858000"/>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008041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03D84D32-6558-954A-8F3C-DD9D7B3F6222}"/>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b="20"/>
          <a:stretch/>
        </p:blipFill>
        <p:spPr bwMode="auto">
          <a:xfrm>
            <a:off x="20" y="10"/>
            <a:ext cx="12191980" cy="685661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5517269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12A7-F3C9-C642-2431-78BCD9CE0BA5}"/>
              </a:ext>
            </a:extLst>
          </p:cNvPr>
          <p:cNvSpPr>
            <a:spLocks noGrp="1"/>
          </p:cNvSpPr>
          <p:nvPr>
            <p:ph type="title"/>
          </p:nvPr>
        </p:nvSpPr>
        <p:spPr>
          <a:xfrm>
            <a:off x="458694" y="393752"/>
            <a:ext cx="10895106" cy="1325563"/>
          </a:xfrm>
        </p:spPr>
        <p:txBody>
          <a:bodyPr>
            <a:normAutofit fontScale="90000"/>
          </a:bodyPr>
          <a:lstStyle/>
          <a:p>
            <a:r>
              <a:rPr lang="en-US" sz="4400" dirty="0">
                <a:effectLst/>
                <a:latin typeface="Calibri" panose="020F0502020204030204" pitchFamily="34" charset="0"/>
                <a:ea typeface="Calibri" panose="020F0502020204030204" pitchFamily="34" charset="0"/>
                <a:cs typeface="Arial" panose="020B0604020202020204" pitchFamily="34" charset="0"/>
              </a:rPr>
              <a:t>Ensure all invoices and payments are posted before closing the period:</a:t>
            </a:r>
            <a:endParaRPr lang="en-GB" dirty="0"/>
          </a:p>
        </p:txBody>
      </p:sp>
      <p:sp>
        <p:nvSpPr>
          <p:cNvPr id="3" name="Content Placeholder 2">
            <a:extLst>
              <a:ext uri="{FF2B5EF4-FFF2-40B4-BE49-F238E27FC236}">
                <a16:creationId xmlns:a16="http://schemas.microsoft.com/office/drawing/2014/main" id="{1E8B3F86-E389-C20B-3A99-8374AEF92BEB}"/>
              </a:ext>
            </a:extLst>
          </p:cNvPr>
          <p:cNvSpPr>
            <a:spLocks noGrp="1"/>
          </p:cNvSpPr>
          <p:nvPr>
            <p:ph idx="1"/>
          </p:nvPr>
        </p:nvSpPr>
        <p:spPr>
          <a:xfrm>
            <a:off x="458694" y="2904834"/>
            <a:ext cx="11274612" cy="2656212"/>
          </a:xfrm>
        </p:spPr>
        <p:txBody>
          <a:bodyPr>
            <a:normAutofit/>
          </a:bodyPr>
          <a:lstStyle/>
          <a:p>
            <a:pPr marL="342900" lvl="0" indent="-342900" rtl="0">
              <a:lnSpc>
                <a:spcPct val="107000"/>
              </a:lnSpc>
              <a:buFont typeface="Symbol" panose="05050102010706020507" pitchFamily="18" charset="2"/>
              <a:buChar char=""/>
            </a:pPr>
            <a:r>
              <a:rPr lang="en-GB" sz="3200" dirty="0">
                <a:effectLst/>
                <a:latin typeface="Calibri" panose="020F0502020204030204" pitchFamily="34" charset="0"/>
                <a:ea typeface="Calibri" panose="020F0502020204030204" pitchFamily="34" charset="0"/>
                <a:cs typeface="Arial" panose="020B0604020202020204" pitchFamily="34" charset="0"/>
              </a:rPr>
              <a:t>Before we close the accounting period, we should ensure that all invoices and payment have been posted to GL.</a:t>
            </a:r>
          </a:p>
        </p:txBody>
      </p:sp>
    </p:spTree>
    <p:extLst>
      <p:ext uri="{BB962C8B-B14F-4D97-AF65-F5344CB8AC3E}">
        <p14:creationId xmlns:p14="http://schemas.microsoft.com/office/powerpoint/2010/main" val="17282333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942232"/>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If there are unposted invoice or payment the period would not close until handle these problem</a:t>
            </a:r>
          </a:p>
        </p:txBody>
      </p:sp>
      <p:pic>
        <p:nvPicPr>
          <p:cNvPr id="3" name="Picture 2" descr="A screenshot of a computer&#10;&#10;Description automatically generated">
            <a:extLst>
              <a:ext uri="{FF2B5EF4-FFF2-40B4-BE49-F238E27FC236}">
                <a16:creationId xmlns:a16="http://schemas.microsoft.com/office/drawing/2014/main" id="{2D78EBBE-D595-1182-214F-D6DA343468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0202" b="32839"/>
          <a:stretch/>
        </p:blipFill>
        <p:spPr bwMode="auto">
          <a:xfrm>
            <a:off x="648447" y="1091682"/>
            <a:ext cx="10895106" cy="56089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85578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36958"/>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We can see the exceptions review and solve the problem</a:t>
            </a:r>
          </a:p>
        </p:txBody>
      </p:sp>
      <p:pic>
        <p:nvPicPr>
          <p:cNvPr id="4" name="Picture 3" descr="A screenshot of a computer&#10;&#10;Description automatically generated">
            <a:extLst>
              <a:ext uri="{FF2B5EF4-FFF2-40B4-BE49-F238E27FC236}">
                <a16:creationId xmlns:a16="http://schemas.microsoft.com/office/drawing/2014/main" id="{B601523E-A732-CEA4-0E26-07A7C74952E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6410" b="29801"/>
          <a:stretch/>
        </p:blipFill>
        <p:spPr bwMode="auto">
          <a:xfrm>
            <a:off x="867697" y="886408"/>
            <a:ext cx="10456606" cy="582214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94973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29B556F2-20B7-B314-0464-3F1E07766C10}"/>
              </a:ext>
            </a:extLst>
          </p:cNvPr>
          <p:cNvSpPr>
            <a:spLocks noGrp="1"/>
          </p:cNvSpPr>
          <p:nvPr>
            <p:ph type="title"/>
          </p:nvPr>
        </p:nvSpPr>
        <p:spPr>
          <a:xfrm>
            <a:off x="7076305" y="104839"/>
            <a:ext cx="4502082" cy="2912691"/>
          </a:xfrm>
        </p:spPr>
        <p:txBody>
          <a:bodyPr vert="horz" lIns="91440" tIns="45720" rIns="91440" bIns="45720" rtlCol="0" anchor="ctr">
            <a:normAutofit/>
          </a:bodyPr>
          <a:lstStyle/>
          <a:p>
            <a:r>
              <a:rPr lang="en-US" b="1" dirty="0"/>
              <a:t>Generate financial reports:</a:t>
            </a:r>
          </a:p>
        </p:txBody>
      </p:sp>
      <p:sp>
        <p:nvSpPr>
          <p:cNvPr id="3" name="Content Placeholder 2">
            <a:extLst>
              <a:ext uri="{FF2B5EF4-FFF2-40B4-BE49-F238E27FC236}">
                <a16:creationId xmlns:a16="http://schemas.microsoft.com/office/drawing/2014/main" id="{F294C084-0D0C-A11E-E8FE-747A3F7219E0}"/>
              </a:ext>
            </a:extLst>
          </p:cNvPr>
          <p:cNvSpPr>
            <a:spLocks noGrp="1"/>
          </p:cNvSpPr>
          <p:nvPr>
            <p:ph idx="1"/>
          </p:nvPr>
        </p:nvSpPr>
        <p:spPr>
          <a:xfrm>
            <a:off x="6930580" y="3495331"/>
            <a:ext cx="4793531" cy="2495333"/>
          </a:xfrm>
        </p:spPr>
        <p:txBody>
          <a:bodyPr vert="horz" lIns="91440" tIns="45720" rIns="91440" bIns="45720" rtlCol="0" anchor="t">
            <a:normAutofit/>
          </a:bodyPr>
          <a:lstStyle/>
          <a:p>
            <a:pPr marL="0" lvl="0" indent="0">
              <a:buSzPts val="1200"/>
              <a:buNone/>
            </a:pPr>
            <a:r>
              <a:rPr lang="en-US" sz="3200" dirty="0"/>
              <a:t>Run key AP reports such as the invoice register, payment register, and supplier balance report</a:t>
            </a:r>
          </a:p>
        </p:txBody>
      </p:sp>
      <p:pic>
        <p:nvPicPr>
          <p:cNvPr id="7" name="Graphic 6" descr="Database">
            <a:extLst>
              <a:ext uri="{FF2B5EF4-FFF2-40B4-BE49-F238E27FC236}">
                <a16:creationId xmlns:a16="http://schemas.microsoft.com/office/drawing/2014/main" id="{CF4C8BA7-126C-F7D6-AA62-AE3F27C7A8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905" y="567942"/>
            <a:ext cx="5716862" cy="5716862"/>
          </a:xfrm>
          <a:prstGeom prst="rect">
            <a:avLst/>
          </a:prstGeom>
        </p:spPr>
      </p:pic>
    </p:spTree>
    <p:extLst>
      <p:ext uri="{BB962C8B-B14F-4D97-AF65-F5344CB8AC3E}">
        <p14:creationId xmlns:p14="http://schemas.microsoft.com/office/powerpoint/2010/main" val="30755932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36958"/>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We can make these report from view → requests</a:t>
            </a:r>
          </a:p>
        </p:txBody>
      </p:sp>
      <p:pic>
        <p:nvPicPr>
          <p:cNvPr id="3" name="Picture 2">
            <a:extLst>
              <a:ext uri="{FF2B5EF4-FFF2-40B4-BE49-F238E27FC236}">
                <a16:creationId xmlns:a16="http://schemas.microsoft.com/office/drawing/2014/main" id="{E602135D-5168-C34D-B846-D59E53AEA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697" y="886408"/>
            <a:ext cx="10456606" cy="5715359"/>
          </a:xfrm>
          <a:prstGeom prst="rect">
            <a:avLst/>
          </a:prstGeom>
        </p:spPr>
      </p:pic>
      <p:sp>
        <p:nvSpPr>
          <p:cNvPr id="14" name="Rectangle 13">
            <a:extLst>
              <a:ext uri="{FF2B5EF4-FFF2-40B4-BE49-F238E27FC236}">
                <a16:creationId xmlns:a16="http://schemas.microsoft.com/office/drawing/2014/main" id="{2F0A3CD5-EFB6-A4F2-2D97-8F6099315B4E}"/>
              </a:ext>
            </a:extLst>
          </p:cNvPr>
          <p:cNvSpPr/>
          <p:nvPr/>
        </p:nvSpPr>
        <p:spPr>
          <a:xfrm>
            <a:off x="2351522" y="5567363"/>
            <a:ext cx="1442720" cy="2952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27481000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49"/>
            <a:ext cx="10895106" cy="858257"/>
          </a:xfrm>
        </p:spPr>
        <p:txBody>
          <a:bodyPr vert="horz" lIns="91440" tIns="45720" rIns="91440" bIns="45720" rtlCol="0">
            <a:normAutofit/>
          </a:bodyPr>
          <a:lstStyle/>
          <a:p>
            <a:pPr marL="342900" indent="-3429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We write the needed request and then submit it (Invoice register)</a:t>
            </a:r>
          </a:p>
        </p:txBody>
      </p:sp>
      <p:pic>
        <p:nvPicPr>
          <p:cNvPr id="3" name="Picture 2" descr="A screenshot of a computer&#10;&#10;Description automatically generated">
            <a:extLst>
              <a:ext uri="{FF2B5EF4-FFF2-40B4-BE49-F238E27FC236}">
                <a16:creationId xmlns:a16="http://schemas.microsoft.com/office/drawing/2014/main" id="{7948B64C-CEFB-F739-34C7-FE256666E2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5597"/>
          <a:stretch/>
        </p:blipFill>
        <p:spPr bwMode="auto">
          <a:xfrm>
            <a:off x="624015" y="1007706"/>
            <a:ext cx="10943970" cy="57521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639882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fontScale="90000"/>
          </a:bodyPr>
          <a:lstStyle/>
          <a:p>
            <a:pPr marL="228600" indent="-2286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We can see the invoice register show all the invoices related to a supplier in particular period or date</a:t>
            </a:r>
          </a:p>
        </p:txBody>
      </p:sp>
      <p:pic>
        <p:nvPicPr>
          <p:cNvPr id="3" name="Picture 2" descr="A screenshot of a computer&#10;&#10;Description automatically generated">
            <a:extLst>
              <a:ext uri="{FF2B5EF4-FFF2-40B4-BE49-F238E27FC236}">
                <a16:creationId xmlns:a16="http://schemas.microsoft.com/office/drawing/2014/main" id="{9A0C0746-D383-80C8-4BB2-329553C8EF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206" t="11358" r="19149" b="6831"/>
          <a:stretch/>
        </p:blipFill>
        <p:spPr bwMode="auto">
          <a:xfrm>
            <a:off x="614259" y="1068118"/>
            <a:ext cx="10963481" cy="56404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0224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Payment register</a:t>
            </a:r>
          </a:p>
        </p:txBody>
      </p:sp>
      <p:pic>
        <p:nvPicPr>
          <p:cNvPr id="4" name="Picture 3" descr="A screenshot of a computer&#10;&#10;Description automatically generated">
            <a:extLst>
              <a:ext uri="{FF2B5EF4-FFF2-40B4-BE49-F238E27FC236}">
                <a16:creationId xmlns:a16="http://schemas.microsoft.com/office/drawing/2014/main" id="{7E9A41A8-A38C-20F1-1CD3-817B0B278F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69" r="33519" b="21537"/>
          <a:stretch/>
        </p:blipFill>
        <p:spPr bwMode="auto">
          <a:xfrm>
            <a:off x="867697" y="875071"/>
            <a:ext cx="10456606" cy="58128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32447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The payment register also show the payment to a particular supplier in a period</a:t>
            </a:r>
          </a:p>
        </p:txBody>
      </p:sp>
      <p:pic>
        <p:nvPicPr>
          <p:cNvPr id="3" name="Picture 2" descr="A screenshot of a computer&#10;&#10;Description automatically generated">
            <a:extLst>
              <a:ext uri="{FF2B5EF4-FFF2-40B4-BE49-F238E27FC236}">
                <a16:creationId xmlns:a16="http://schemas.microsoft.com/office/drawing/2014/main" id="{A6A117E7-DE1B-6AC9-2E7E-6F5CF18B14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901" r="10889" b="16444"/>
          <a:stretch/>
        </p:blipFill>
        <p:spPr bwMode="auto">
          <a:xfrm>
            <a:off x="692876" y="969843"/>
            <a:ext cx="10806248" cy="5738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78803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614E8D-1339-0FF9-3CE7-74D6AED3C61E}"/>
              </a:ext>
            </a:extLst>
          </p:cNvPr>
          <p:cNvSpPr>
            <a:spLocks noGrp="1"/>
          </p:cNvSpPr>
          <p:nvPr>
            <p:ph idx="1"/>
          </p:nvPr>
        </p:nvSpPr>
        <p:spPr>
          <a:xfrm>
            <a:off x="335280" y="426720"/>
            <a:ext cx="11398026" cy="6217920"/>
          </a:xfrm>
        </p:spPr>
        <p:txBody>
          <a:bodyPr>
            <a:normAutofit fontScale="70000" lnSpcReduction="20000"/>
          </a:bodyPr>
          <a:lstStyle/>
          <a:p>
            <a:pPr>
              <a:lnSpc>
                <a:spcPct val="115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U</a:t>
            </a:r>
            <a:r>
              <a:rPr lang="en-GB" sz="2800" kern="100" dirty="0">
                <a:effectLst/>
                <a:latin typeface="Calibri" panose="020F0502020204030204" pitchFamily="34" charset="0"/>
                <a:ea typeface="Calibri" panose="020F0502020204030204" pitchFamily="34" charset="0"/>
                <a:cs typeface="Arial" panose="020B0604020202020204" pitchFamily="34" charset="0"/>
              </a:rPr>
              <a:t>se the ruler and move right </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a:p>
            <a:pPr marL="0" indent="0">
              <a:lnSpc>
                <a:spcPct val="115000"/>
              </a:lnSpc>
              <a:spcAft>
                <a:spcPts val="1000"/>
              </a:spcAft>
              <a:buNone/>
            </a:pPr>
            <a:r>
              <a:rPr lang="en-GB" b="1" kern="100" dirty="0">
                <a:latin typeface="Calibri" panose="020F0502020204030204" pitchFamily="34" charset="0"/>
                <a:ea typeface="Calibri" panose="020F0502020204030204" pitchFamily="34" charset="0"/>
                <a:cs typeface="Arial" panose="020B0604020202020204" pitchFamily="34" charset="0"/>
              </a:rPr>
              <a:t>E</a:t>
            </a:r>
            <a:r>
              <a:rPr lang="en-GB" sz="2800" b="1" kern="100" dirty="0">
                <a:effectLst/>
                <a:latin typeface="Calibri" panose="020F0502020204030204" pitchFamily="34" charset="0"/>
                <a:ea typeface="Calibri" panose="020F0502020204030204" pitchFamily="34" charset="0"/>
                <a:cs typeface="Arial" panose="020B0604020202020204" pitchFamily="34" charset="0"/>
              </a:rPr>
              <a:t>nter the following:</a:t>
            </a:r>
            <a:endParaRPr lang="en-GB" sz="3200" b="1" kern="100" dirty="0">
              <a:effectLst/>
              <a:latin typeface="Aptos" panose="020B000402020202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 trading partner: lo_supplier5      - supplier num:215            -supplier site: Aswan </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 invoice date: 1-12-2016                - invoice num:10               - invoice amount: 5000</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 GL date: 1-12-2016                          - terms date :1-12-2016   - terms: 45net</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 payment method: check               - pay group : AP group </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 get down and press 2Lines</a:t>
            </a:r>
          </a:p>
          <a:p>
            <a:pPr marL="0" indent="0">
              <a:lnSpc>
                <a:spcPct val="115000"/>
              </a:lnSpc>
              <a:spcAft>
                <a:spcPts val="1000"/>
              </a:spcAft>
              <a:buNone/>
            </a:pPr>
            <a:r>
              <a:rPr lang="en-GB" sz="2800" b="1" kern="100" dirty="0">
                <a:effectLst/>
                <a:latin typeface="Calibri" panose="020F0502020204030204" pitchFamily="34" charset="0"/>
                <a:ea typeface="Calibri" panose="020F0502020204030204" pitchFamily="34" charset="0"/>
                <a:cs typeface="Arial" panose="020B0604020202020204" pitchFamily="34" charset="0"/>
              </a:rPr>
              <a:t>Enter the type:</a:t>
            </a:r>
            <a:endParaRPr lang="en-GB" sz="3200" b="1" kern="100" dirty="0">
              <a:effectLst/>
              <a:latin typeface="Aptos" panose="020B000402020202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 terms, fright and Miscellaneous </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 enter the Distribution Account for the fright and miscellaneous</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 press distribution to make sure that there isn't mistakes on the accounts</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a:p>
            <a:endParaRPr lang="en-GB" dirty="0"/>
          </a:p>
        </p:txBody>
      </p:sp>
    </p:spTree>
    <p:extLst>
      <p:ext uri="{BB962C8B-B14F-4D97-AF65-F5344CB8AC3E}">
        <p14:creationId xmlns:p14="http://schemas.microsoft.com/office/powerpoint/2010/main" val="7709980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GB" sz="2400" dirty="0">
                <a:latin typeface="Calibri" panose="020F0502020204030204" pitchFamily="34" charset="0"/>
                <a:ea typeface="Calibri" panose="020F0502020204030204" pitchFamily="34" charset="0"/>
                <a:cs typeface="Arial" panose="020B0604020202020204" pitchFamily="34" charset="0"/>
              </a:rPr>
              <a:t>Supplier paid invoices history:</a:t>
            </a:r>
          </a:p>
        </p:txBody>
      </p:sp>
      <p:pic>
        <p:nvPicPr>
          <p:cNvPr id="4" name="Picture 3" descr="A screenshot of a computer&#10;&#10;Description automatically generated">
            <a:extLst>
              <a:ext uri="{FF2B5EF4-FFF2-40B4-BE49-F238E27FC236}">
                <a16:creationId xmlns:a16="http://schemas.microsoft.com/office/drawing/2014/main" id="{E7857A31-BA47-5843-812B-7F89D449AAA9}"/>
              </a:ext>
            </a:extLst>
          </p:cNvPr>
          <p:cNvPicPr>
            <a:picLocks noChangeAspect="1"/>
          </p:cNvPicPr>
          <p:nvPr/>
        </p:nvPicPr>
        <p:blipFill rotWithShape="1">
          <a:blip r:embed="rId2">
            <a:extLst>
              <a:ext uri="{28A0092B-C50C-407E-A947-70E740481C1C}">
                <a14:useLocalDpi xmlns:a14="http://schemas.microsoft.com/office/drawing/2010/main" val="0"/>
              </a:ext>
            </a:extLst>
          </a:blip>
          <a:srcRect l="-925" t="3786" r="29815" b="3703"/>
          <a:stretch/>
        </p:blipFill>
        <p:spPr bwMode="auto">
          <a:xfrm>
            <a:off x="483631" y="875071"/>
            <a:ext cx="11224738" cy="58511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82853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Magnifying glass showing decling performance">
            <a:extLst>
              <a:ext uri="{FF2B5EF4-FFF2-40B4-BE49-F238E27FC236}">
                <a16:creationId xmlns:a16="http://schemas.microsoft.com/office/drawing/2014/main" id="{3408D0C7-FD35-36D6-9403-7786781531CF}"/>
              </a:ext>
            </a:extLst>
          </p:cNvPr>
          <p:cNvPicPr>
            <a:picLocks noChangeAspect="1"/>
          </p:cNvPicPr>
          <p:nvPr/>
        </p:nvPicPr>
        <p:blipFill>
          <a:blip r:embed="rId2">
            <a:alphaModFix amt="60000"/>
          </a:blip>
          <a:srcRect t="1228" b="14519"/>
          <a:stretch/>
        </p:blipFill>
        <p:spPr>
          <a:xfrm>
            <a:off x="20" y="10"/>
            <a:ext cx="12191980" cy="6856614"/>
          </a:xfrm>
          <a:prstGeom prst="rect">
            <a:avLst/>
          </a:prstGeom>
        </p:spPr>
      </p:pic>
      <p:grpSp>
        <p:nvGrpSpPr>
          <p:cNvPr id="15" name="Group 14">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6" name="Picture 15">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7" name="Picture 16">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767312A7-F3C9-C642-2431-78BCD9CE0BA5}"/>
              </a:ext>
            </a:extLst>
          </p:cNvPr>
          <p:cNvSpPr>
            <a:spLocks noGrp="1"/>
          </p:cNvSpPr>
          <p:nvPr>
            <p:ph type="title"/>
          </p:nvPr>
        </p:nvSpPr>
        <p:spPr>
          <a:xfrm>
            <a:off x="2667407" y="919203"/>
            <a:ext cx="6854137" cy="5018227"/>
          </a:xfrm>
        </p:spPr>
        <p:txBody>
          <a:bodyPr anchor="ctr">
            <a:normAutofit/>
          </a:bodyPr>
          <a:lstStyle/>
          <a:p>
            <a:pPr algn="ctr"/>
            <a:r>
              <a:rPr lang="en-GB" sz="54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Review the Reports for Accuracy and Completeness:</a:t>
            </a:r>
            <a:endParaRPr lang="en-GB" sz="5400" b="1" dirty="0">
              <a:solidFill>
                <a:srgbClr val="FFFFFF"/>
              </a:solidFill>
            </a:endParaRPr>
          </a:p>
        </p:txBody>
      </p:sp>
    </p:spTree>
    <p:extLst>
      <p:ext uri="{BB962C8B-B14F-4D97-AF65-F5344CB8AC3E}">
        <p14:creationId xmlns:p14="http://schemas.microsoft.com/office/powerpoint/2010/main" val="3007791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60BF5-3ACA-9480-781A-BDB51852858D}"/>
              </a:ext>
            </a:extLst>
          </p:cNvPr>
          <p:cNvSpPr>
            <a:spLocks noGrp="1"/>
          </p:cNvSpPr>
          <p:nvPr>
            <p:ph idx="1"/>
          </p:nvPr>
        </p:nvSpPr>
        <p:spPr>
          <a:xfrm>
            <a:off x="458694" y="1158826"/>
            <a:ext cx="11274612" cy="4540348"/>
          </a:xfrm>
        </p:spPr>
        <p:txBody>
          <a:bodyPr anchor="ctr">
            <a:normAutofit/>
          </a:bodyPr>
          <a:lstStyle/>
          <a:p>
            <a:r>
              <a:rPr lang="en-GB" sz="3200" dirty="0"/>
              <a:t>Review and validate all generated reports to ensure the accuracy of financial data, cross-checking for consistency with source transactions, and verifying completeness to ensure that all relevant transactions, including invoices and payments, are properly recorded. Any discrepancies or missing information should be identified and resolved before finalizing the report.</a:t>
            </a:r>
          </a:p>
        </p:txBody>
      </p:sp>
      <p:sp>
        <p:nvSpPr>
          <p:cNvPr id="4" name="Content Placeholder 2">
            <a:extLst>
              <a:ext uri="{FF2B5EF4-FFF2-40B4-BE49-F238E27FC236}">
                <a16:creationId xmlns:a16="http://schemas.microsoft.com/office/drawing/2014/main" id="{1E8B3F86-E389-C20B-3A99-8374AEF92BEB}"/>
              </a:ext>
            </a:extLst>
          </p:cNvPr>
          <p:cNvSpPr txBox="1">
            <a:spLocks/>
          </p:cNvSpPr>
          <p:nvPr/>
        </p:nvSpPr>
        <p:spPr>
          <a:xfrm>
            <a:off x="6195372" y="726538"/>
            <a:ext cx="4977905" cy="5017076"/>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Symbol" panose="05050102010706020507" pitchFamily="18" charset="2"/>
              <a:buChar char=""/>
            </a:pPr>
            <a:endParaRPr lang="en-GB" sz="1800" dirty="0">
              <a:solidFill>
                <a:srgbClr val="FFFFFF"/>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375314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13562-9FFB-0AB8-E1C3-ECCD0C694DFD}"/>
              </a:ext>
            </a:extLst>
          </p:cNvPr>
          <p:cNvSpPr>
            <a:spLocks noGrp="1"/>
          </p:cNvSpPr>
          <p:nvPr>
            <p:ph type="title"/>
          </p:nvPr>
        </p:nvSpPr>
        <p:spPr>
          <a:xfrm>
            <a:off x="2689533" y="2073574"/>
            <a:ext cx="6812933" cy="2710851"/>
          </a:xfrm>
        </p:spPr>
        <p:txBody>
          <a:bodyPr>
            <a:normAutofit/>
          </a:bodyPr>
          <a:lstStyle/>
          <a:p>
            <a:pPr algn="ctr"/>
            <a:r>
              <a:rPr lang="en-US" sz="7200" dirty="0"/>
              <a:t>Thanks $</a:t>
            </a:r>
            <a:endParaRPr lang="en-GB" sz="7200" dirty="0"/>
          </a:p>
        </p:txBody>
      </p:sp>
    </p:spTree>
    <p:extLst>
      <p:ext uri="{BB962C8B-B14F-4D97-AF65-F5344CB8AC3E}">
        <p14:creationId xmlns:p14="http://schemas.microsoft.com/office/powerpoint/2010/main" val="390862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88C2-AAC4-675B-2A3D-C7FF8F3AFEAF}"/>
              </a:ext>
            </a:extLst>
          </p:cNvPr>
          <p:cNvSpPr>
            <a:spLocks noGrp="1"/>
          </p:cNvSpPr>
          <p:nvPr>
            <p:ph type="title"/>
          </p:nvPr>
        </p:nvSpPr>
        <p:spPr/>
        <p:txBody>
          <a:bodyPr/>
          <a:lstStyle/>
          <a:p>
            <a:endParaRPr lang="en-GB" dirty="0"/>
          </a:p>
        </p:txBody>
      </p:sp>
      <p:graphicFrame>
        <p:nvGraphicFramePr>
          <p:cNvPr id="5" name="Content Placeholder 4">
            <a:extLst>
              <a:ext uri="{FF2B5EF4-FFF2-40B4-BE49-F238E27FC236}">
                <a16:creationId xmlns:a16="http://schemas.microsoft.com/office/drawing/2014/main" id="{61E3A1B8-5E41-D95A-0373-A7C7414C0B98}"/>
              </a:ext>
            </a:extLst>
          </p:cNvPr>
          <p:cNvGraphicFramePr>
            <a:graphicFrameLocks noGrp="1"/>
          </p:cNvGraphicFramePr>
          <p:nvPr>
            <p:ph idx="1"/>
            <p:extLst>
              <p:ext uri="{D42A27DB-BD31-4B8C-83A1-F6EECF244321}">
                <p14:modId xmlns:p14="http://schemas.microsoft.com/office/powerpoint/2010/main" val="2829167048"/>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9219" name="Picture" r:id="rId3" imgW="0" imgH="0" progId="StaticMetafile">
                  <p:embed/>
                </p:oleObj>
              </mc:Choice>
              <mc:Fallback>
                <p:oleObj name="Picture" r:id="rId3" imgW="0" imgH="0" progId="StaticMetafile">
                  <p:embed/>
                  <p:pic>
                    <p:nvPicPr>
                      <p:cNvPr id="5" name="Object 4">
                        <a:extLst>
                          <a:ext uri="{FF2B5EF4-FFF2-40B4-BE49-F238E27FC236}">
                            <a16:creationId xmlns:a16="http://schemas.microsoft.com/office/drawing/2014/main" id="{205701FC-361D-37FD-9AF2-B0BC3EDBCA6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02819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301377" y="327128"/>
            <a:ext cx="11274612" cy="605933"/>
          </a:xfrm>
        </p:spPr>
        <p:txBody>
          <a:bodyPr>
            <a:normAutofit/>
          </a:bodyPr>
          <a:lstStyle/>
          <a:p>
            <a:pPr>
              <a:lnSpc>
                <a:spcPct val="115000"/>
              </a:lnSpc>
              <a:spcAft>
                <a:spcPts val="1000"/>
              </a:spcAft>
            </a:pPr>
            <a:r>
              <a:rPr lang="en-US" sz="2400" kern="100" dirty="0">
                <a:latin typeface="Calibri" panose="020F0502020204030204" pitchFamily="34" charset="0"/>
                <a:ea typeface="Calibri" panose="020F0502020204030204" pitchFamily="34" charset="0"/>
                <a:cs typeface="Arial" panose="020B0604020202020204" pitchFamily="34" charset="0"/>
              </a:rPr>
              <a:t>P</a:t>
            </a:r>
            <a:r>
              <a:rPr lang="en-GB" sz="2400" kern="100" dirty="0" err="1">
                <a:latin typeface="Calibri" panose="020F0502020204030204" pitchFamily="34" charset="0"/>
                <a:ea typeface="Calibri" panose="020F0502020204030204" pitchFamily="34" charset="0"/>
                <a:cs typeface="Arial" panose="020B0604020202020204" pitchFamily="34" charset="0"/>
              </a:rPr>
              <a:t>ress</a:t>
            </a:r>
            <a:r>
              <a:rPr lang="en-GB" sz="2400" kern="100" dirty="0">
                <a:latin typeface="Calibri" panose="020F0502020204030204" pitchFamily="34" charset="0"/>
                <a:ea typeface="Calibri" panose="020F0502020204030204" pitchFamily="34" charset="0"/>
                <a:cs typeface="Arial" panose="020B0604020202020204" pitchFamily="34" charset="0"/>
              </a:rPr>
              <a:t> </a:t>
            </a:r>
            <a:r>
              <a:rPr lang="en-GB" sz="2400" kern="100" dirty="0">
                <a:effectLst/>
                <a:latin typeface="Calibri" panose="020F0502020204030204" pitchFamily="34" charset="0"/>
                <a:ea typeface="Calibri" panose="020F0502020204030204" pitchFamily="34" charset="0"/>
                <a:cs typeface="Arial" panose="020B0604020202020204" pitchFamily="34" charset="0"/>
              </a:rPr>
              <a:t>actions and select validate then ok</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84E48246-FB77-75AE-7273-F7BFEFDC973A}"/>
              </a:ext>
            </a:extLst>
          </p:cNvPr>
          <p:cNvPicPr>
            <a:picLocks noChangeAspect="1"/>
          </p:cNvPicPr>
          <p:nvPr/>
        </p:nvPicPr>
        <p:blipFill>
          <a:blip r:embed="rId2"/>
          <a:stretch>
            <a:fillRect/>
          </a:stretch>
        </p:blipFill>
        <p:spPr>
          <a:xfrm>
            <a:off x="977283" y="965718"/>
            <a:ext cx="10237433" cy="5766319"/>
          </a:xfrm>
          <a:prstGeom prst="rect">
            <a:avLst/>
          </a:prstGeom>
        </p:spPr>
      </p:pic>
    </p:spTree>
    <p:extLst>
      <p:ext uri="{BB962C8B-B14F-4D97-AF65-F5344CB8AC3E}">
        <p14:creationId xmlns:p14="http://schemas.microsoft.com/office/powerpoint/2010/main" val="3439817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D0A5-2042-4A33-AB1F-3E15E77986F3}"/>
              </a:ext>
            </a:extLst>
          </p:cNvPr>
          <p:cNvSpPr>
            <a:spLocks noGrp="1"/>
          </p:cNvSpPr>
          <p:nvPr>
            <p:ph type="title"/>
          </p:nvPr>
        </p:nvSpPr>
        <p:spPr>
          <a:xfrm>
            <a:off x="458694" y="365761"/>
            <a:ext cx="10895106" cy="576632"/>
          </a:xfrm>
        </p:spPr>
        <p:txBody>
          <a:bodyPr>
            <a:normAutofit fontScale="90000"/>
          </a:bodyPr>
          <a:lstStyle/>
          <a:p>
            <a:pPr>
              <a:lnSpc>
                <a:spcPct val="115000"/>
              </a:lnSpc>
              <a:spcAft>
                <a:spcPts val="1000"/>
              </a:spcAft>
            </a:pPr>
            <a:r>
              <a:rPr lang="en-GB" sz="3200" kern="100" dirty="0">
                <a:latin typeface="Calibri" panose="020F0502020204030204" pitchFamily="34" charset="0"/>
                <a:ea typeface="Calibri" panose="020F0502020204030204" pitchFamily="34" charset="0"/>
                <a:cs typeface="Arial" panose="020B0604020202020204" pitchFamily="34" charset="0"/>
              </a:rPr>
              <a:t>N</a:t>
            </a:r>
            <a:r>
              <a:rPr lang="en-GB" sz="3200" kern="100" dirty="0">
                <a:effectLst/>
                <a:latin typeface="Calibri" panose="020F0502020204030204" pitchFamily="34" charset="0"/>
                <a:ea typeface="Calibri" panose="020F0502020204030204" pitchFamily="34" charset="0"/>
                <a:cs typeface="Arial" panose="020B0604020202020204" pitchFamily="34" charset="0"/>
              </a:rPr>
              <a:t>ow the invoice is validated and accounted</a:t>
            </a:r>
            <a:endParaRPr lang="en-GB" sz="3200" dirty="0"/>
          </a:p>
        </p:txBody>
      </p:sp>
      <p:sp>
        <p:nvSpPr>
          <p:cNvPr id="3" name="Content Placeholder 2">
            <a:extLst>
              <a:ext uri="{FF2B5EF4-FFF2-40B4-BE49-F238E27FC236}">
                <a16:creationId xmlns:a16="http://schemas.microsoft.com/office/drawing/2014/main" id="{3D4B862C-0A1C-9A6F-6EBA-3183EAB578F5}"/>
              </a:ext>
            </a:extLst>
          </p:cNvPr>
          <p:cNvSpPr>
            <a:spLocks noGrp="1"/>
          </p:cNvSpPr>
          <p:nvPr>
            <p:ph idx="1"/>
          </p:nvPr>
        </p:nvSpPr>
        <p:spPr>
          <a:xfrm>
            <a:off x="458694" y="1137686"/>
            <a:ext cx="11274612" cy="576633"/>
          </a:xfrm>
        </p:spPr>
        <p:txBody>
          <a:bodyPr>
            <a:normAutofit/>
          </a:bodyPr>
          <a:lstStyle/>
          <a:p>
            <a:pPr>
              <a:lnSpc>
                <a:spcPct val="115000"/>
              </a:lnSpc>
              <a:spcAft>
                <a:spcPts val="1000"/>
              </a:spcAft>
            </a:pPr>
            <a:r>
              <a:rPr lang="en-GB" sz="2000" kern="100" dirty="0">
                <a:effectLst/>
                <a:latin typeface="Calibri" panose="020F0502020204030204" pitchFamily="34" charset="0"/>
                <a:ea typeface="Calibri" panose="020F0502020204030204" pitchFamily="34" charset="0"/>
                <a:cs typeface="Arial" panose="020B0604020202020204" pitchFamily="34" charset="0"/>
              </a:rPr>
              <a:t>go to the menu bar and select reports - view accounting</a:t>
            </a:r>
            <a:endParaRPr lang="en-GB" sz="24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6C232CE3-594B-2061-53F1-0167F1592A57}"/>
              </a:ext>
            </a:extLst>
          </p:cNvPr>
          <p:cNvPicPr>
            <a:picLocks noChangeAspect="1"/>
          </p:cNvPicPr>
          <p:nvPr/>
        </p:nvPicPr>
        <p:blipFill>
          <a:blip r:embed="rId2"/>
          <a:stretch>
            <a:fillRect/>
          </a:stretch>
        </p:blipFill>
        <p:spPr>
          <a:xfrm>
            <a:off x="1689354" y="1714319"/>
            <a:ext cx="8813292" cy="4964159"/>
          </a:xfrm>
          <a:prstGeom prst="rect">
            <a:avLst/>
          </a:prstGeom>
        </p:spPr>
      </p:pic>
    </p:spTree>
    <p:extLst>
      <p:ext uri="{BB962C8B-B14F-4D97-AF65-F5344CB8AC3E}">
        <p14:creationId xmlns:p14="http://schemas.microsoft.com/office/powerpoint/2010/main" val="76875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sz="2400" dirty="0">
                <a:latin typeface="Calibri" panose="020F0502020204030204" pitchFamily="34" charset="0"/>
                <a:ea typeface="Calibri" panose="020F0502020204030204" pitchFamily="34" charset="0"/>
              </a:rPr>
              <a:t>Result</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7A7B1B3F-5386-D9CC-4C7F-2710925BE3D3}"/>
              </a:ext>
            </a:extLst>
          </p:cNvPr>
          <p:cNvPicPr>
            <a:picLocks noChangeAspect="1"/>
          </p:cNvPicPr>
          <p:nvPr/>
        </p:nvPicPr>
        <p:blipFill>
          <a:blip r:embed="rId2"/>
          <a:stretch>
            <a:fillRect/>
          </a:stretch>
        </p:blipFill>
        <p:spPr>
          <a:xfrm>
            <a:off x="1010301" y="933061"/>
            <a:ext cx="10171398" cy="5729124"/>
          </a:xfrm>
          <a:prstGeom prst="rect">
            <a:avLst/>
          </a:prstGeom>
        </p:spPr>
      </p:pic>
    </p:spTree>
    <p:extLst>
      <p:ext uri="{BB962C8B-B14F-4D97-AF65-F5344CB8AC3E}">
        <p14:creationId xmlns:p14="http://schemas.microsoft.com/office/powerpoint/2010/main" val="3380345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BCB4E7A6-5234-F1A9-080F-7CCE54479CB5}"/>
              </a:ext>
            </a:extLst>
          </p:cNvPr>
          <p:cNvPicPr>
            <a:picLocks noChangeAspect="1"/>
          </p:cNvPicPr>
          <p:nvPr/>
        </p:nvPicPr>
        <p:blipFill>
          <a:blip r:embed="rId2">
            <a:alphaModFix amt="60000"/>
          </a:blip>
          <a:srcRect t="1734" r="-1" b="13991"/>
          <a:stretch/>
        </p:blipFill>
        <p:spPr>
          <a:xfrm>
            <a:off x="20" y="10"/>
            <a:ext cx="12188932" cy="6856614"/>
          </a:xfrm>
          <a:prstGeom prst="rect">
            <a:avLst/>
          </a:prstGeom>
        </p:spPr>
      </p:pic>
      <p:sp>
        <p:nvSpPr>
          <p:cNvPr id="2" name="Title 1">
            <a:extLst>
              <a:ext uri="{FF2B5EF4-FFF2-40B4-BE49-F238E27FC236}">
                <a16:creationId xmlns:a16="http://schemas.microsoft.com/office/drawing/2014/main" id="{C214DC00-F5F8-4832-CA4B-E1E8C30CA229}"/>
              </a:ext>
            </a:extLst>
          </p:cNvPr>
          <p:cNvSpPr>
            <a:spLocks noGrp="1"/>
          </p:cNvSpPr>
          <p:nvPr>
            <p:ph type="title"/>
          </p:nvPr>
        </p:nvSpPr>
        <p:spPr>
          <a:xfrm>
            <a:off x="1308930" y="505004"/>
            <a:ext cx="9774619" cy="1343894"/>
          </a:xfrm>
        </p:spPr>
        <p:txBody>
          <a:bodyPr anchor="b">
            <a:normAutofit/>
          </a:bodyPr>
          <a:lstStyle/>
          <a:p>
            <a:pPr algn="ctr">
              <a:spcAft>
                <a:spcPts val="1000"/>
              </a:spcAft>
            </a:pPr>
            <a:r>
              <a:rPr lang="en-GB" sz="54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Distribution set</a:t>
            </a:r>
            <a:r>
              <a:rPr lang="en-GB" sz="5400" b="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a:t>
            </a:r>
            <a:endParaRPr lang="en-GB" sz="5400" b="1" dirty="0">
              <a:solidFill>
                <a:srgbClr val="FFFFFF"/>
              </a:solidFill>
            </a:endParaRPr>
          </a:p>
        </p:txBody>
      </p:sp>
      <p:sp>
        <p:nvSpPr>
          <p:cNvPr id="3" name="Content Placeholder 2">
            <a:extLst>
              <a:ext uri="{FF2B5EF4-FFF2-40B4-BE49-F238E27FC236}">
                <a16:creationId xmlns:a16="http://schemas.microsoft.com/office/drawing/2014/main" id="{9E3FE30C-6A7C-E7F8-AC4F-36CD813B2368}"/>
              </a:ext>
            </a:extLst>
          </p:cNvPr>
          <p:cNvSpPr>
            <a:spLocks noGrp="1"/>
          </p:cNvSpPr>
          <p:nvPr>
            <p:ph idx="1"/>
          </p:nvPr>
        </p:nvSpPr>
        <p:spPr>
          <a:xfrm>
            <a:off x="1219201" y="3085411"/>
            <a:ext cx="9954076" cy="2993841"/>
          </a:xfrm>
        </p:spPr>
        <p:txBody>
          <a:bodyPr anchor="ctr">
            <a:noAutofit/>
          </a:bodyPr>
          <a:lstStyle/>
          <a:p>
            <a:pPr marL="0" indent="0" algn="ctr">
              <a:spcAft>
                <a:spcPts val="1000"/>
              </a:spcAft>
              <a:buNone/>
            </a:pPr>
            <a:r>
              <a:rPr lang="en-GB" sz="32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N</a:t>
            </a:r>
            <a:r>
              <a:rPr lang="en-GB" sz="3200" b="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avigator :</a:t>
            </a:r>
            <a:endParaRPr lang="en-GB" sz="3200" kern="100" dirty="0">
              <a:solidFill>
                <a:srgbClr val="FFFFFF"/>
              </a:solidFill>
              <a:latin typeface="Calibri" panose="020F0502020204030204" pitchFamily="34" charset="0"/>
              <a:ea typeface="Calibri" panose="020F0502020204030204" pitchFamily="34" charset="0"/>
              <a:cs typeface="Arial" panose="020B0604020202020204" pitchFamily="34" charset="0"/>
            </a:endParaRPr>
          </a:p>
          <a:p>
            <a:pPr algn="ctr">
              <a:spcAft>
                <a:spcPts val="1000"/>
              </a:spcAft>
            </a:pPr>
            <a:r>
              <a:rPr lang="en-GB" sz="32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Setup</a:t>
            </a:r>
          </a:p>
          <a:p>
            <a:pPr algn="ctr">
              <a:spcAft>
                <a:spcPts val="1000"/>
              </a:spcAft>
            </a:pPr>
            <a:r>
              <a:rPr lang="en-GB" sz="3200" kern="100" dirty="0">
                <a:solidFill>
                  <a:srgbClr val="FFFFFF"/>
                </a:solidFill>
                <a:latin typeface="Calibri" panose="020F0502020204030204" pitchFamily="34" charset="0"/>
                <a:ea typeface="Calibri" panose="020F0502020204030204" pitchFamily="34" charset="0"/>
                <a:cs typeface="Arial" panose="020B0604020202020204" pitchFamily="34" charset="0"/>
              </a:rPr>
              <a:t>I</a:t>
            </a:r>
            <a:r>
              <a:rPr lang="en-GB" sz="32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nvoices </a:t>
            </a:r>
            <a:endParaRPr lang="en-GB" sz="3200" kern="100" dirty="0">
              <a:solidFill>
                <a:srgbClr val="FFFFFF"/>
              </a:solidFill>
              <a:latin typeface="Calibri" panose="020F0502020204030204" pitchFamily="34" charset="0"/>
              <a:ea typeface="Calibri" panose="020F0502020204030204" pitchFamily="34" charset="0"/>
              <a:cs typeface="Arial" panose="020B0604020202020204" pitchFamily="34" charset="0"/>
            </a:endParaRPr>
          </a:p>
          <a:p>
            <a:pPr algn="ctr">
              <a:spcAft>
                <a:spcPts val="1000"/>
              </a:spcAft>
            </a:pPr>
            <a:r>
              <a:rPr lang="en-GB" sz="3200" kern="100" dirty="0">
                <a:solidFill>
                  <a:srgbClr val="FFFFFF"/>
                </a:solidFill>
                <a:latin typeface="Calibri" panose="020F0502020204030204" pitchFamily="34" charset="0"/>
                <a:ea typeface="Calibri" panose="020F0502020204030204" pitchFamily="34" charset="0"/>
                <a:cs typeface="Arial" panose="020B0604020202020204" pitchFamily="34" charset="0"/>
              </a:rPr>
              <a:t>D</a:t>
            </a:r>
            <a:r>
              <a:rPr lang="en-GB" sz="32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istribution sets</a:t>
            </a:r>
            <a:endParaRPr lang="en-GB" sz="3200" kern="100" dirty="0">
              <a:solidFill>
                <a:srgbClr val="FFFFFF"/>
              </a:solidFill>
              <a:effectLst/>
              <a:latin typeface="Aptos" panose="020B00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86265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oup 18">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4" name="Picture 1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FFD5A805-1E2C-D705-4B30-C54A525AA577}"/>
              </a:ext>
            </a:extLst>
          </p:cNvPr>
          <p:cNvSpPr>
            <a:spLocks noGrp="1"/>
          </p:cNvSpPr>
          <p:nvPr>
            <p:ph type="title"/>
          </p:nvPr>
        </p:nvSpPr>
        <p:spPr>
          <a:xfrm>
            <a:off x="838201" y="559813"/>
            <a:ext cx="3352799" cy="5577934"/>
          </a:xfrm>
        </p:spPr>
        <p:txBody>
          <a:bodyPr>
            <a:normAutofit/>
          </a:bodyPr>
          <a:lstStyle/>
          <a:p>
            <a:r>
              <a:rPr lang="en-US" sz="4000" b="1" dirty="0"/>
              <a:t>About Us:</a:t>
            </a:r>
            <a:endParaRPr lang="en-GB" sz="4000" b="1" dirty="0"/>
          </a:p>
        </p:txBody>
      </p:sp>
      <p:graphicFrame>
        <p:nvGraphicFramePr>
          <p:cNvPr id="20" name="Content Placeholder 2">
            <a:extLst>
              <a:ext uri="{FF2B5EF4-FFF2-40B4-BE49-F238E27FC236}">
                <a16:creationId xmlns:a16="http://schemas.microsoft.com/office/drawing/2014/main" id="{BF0D35E8-B88F-232E-C600-867DD6105984}"/>
              </a:ext>
            </a:extLst>
          </p:cNvPr>
          <p:cNvGraphicFramePr>
            <a:graphicFrameLocks noGrp="1"/>
          </p:cNvGraphicFramePr>
          <p:nvPr>
            <p:ph idx="1"/>
            <p:extLst>
              <p:ext uri="{D42A27DB-BD31-4B8C-83A1-F6EECF244321}">
                <p14:modId xmlns:p14="http://schemas.microsoft.com/office/powerpoint/2010/main" val="379006570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05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2EA3DFCA-CC08-FD36-CDCE-29F21493C8A7}"/>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831246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E</a:t>
            </a:r>
            <a:r>
              <a:rPr lang="en-GB" sz="2800" kern="100" dirty="0">
                <a:effectLst/>
                <a:latin typeface="Calibri" panose="020F0502020204030204" pitchFamily="34" charset="0"/>
                <a:ea typeface="Calibri" panose="020F0502020204030204" pitchFamily="34" charset="0"/>
                <a:cs typeface="Arial" panose="020B0604020202020204" pitchFamily="34" charset="0"/>
              </a:rPr>
              <a:t>nter the name and distribution</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7A7B1B3F-5386-D9CC-4C7F-2710925BE3D3}"/>
              </a:ext>
            </a:extLst>
          </p:cNvPr>
          <p:cNvPicPr>
            <a:picLocks noChangeAspect="1"/>
          </p:cNvPicPr>
          <p:nvPr/>
        </p:nvPicPr>
        <p:blipFill>
          <a:blip r:embed="rId2"/>
          <a:stretch>
            <a:fillRect/>
          </a:stretch>
        </p:blipFill>
        <p:spPr>
          <a:xfrm>
            <a:off x="1010301" y="933061"/>
            <a:ext cx="10171398" cy="5729124"/>
          </a:xfrm>
          <a:prstGeom prst="rect">
            <a:avLst/>
          </a:prstGeom>
        </p:spPr>
      </p:pic>
    </p:spTree>
    <p:extLst>
      <p:ext uri="{BB962C8B-B14F-4D97-AF65-F5344CB8AC3E}">
        <p14:creationId xmlns:p14="http://schemas.microsoft.com/office/powerpoint/2010/main" val="374237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8" name="Picture 27">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A0AE4468-0E15-9A2B-124E-909FF9D4D0E8}"/>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161074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US" sz="2800" kern="100" dirty="0">
                <a:effectLst/>
                <a:latin typeface="Calibri" panose="020F0502020204030204" pitchFamily="34" charset="0"/>
                <a:ea typeface="Calibri" panose="020F0502020204030204" pitchFamily="34" charset="0"/>
                <a:cs typeface="Arial" panose="020B0604020202020204" pitchFamily="34" charset="0"/>
              </a:rPr>
              <a:t>C</a:t>
            </a:r>
            <a:r>
              <a:rPr lang="en-GB" sz="2800" kern="100" dirty="0" err="1">
                <a:effectLst/>
                <a:latin typeface="Calibri" panose="020F0502020204030204" pitchFamily="34" charset="0"/>
                <a:ea typeface="Calibri" panose="020F0502020204030204" pitchFamily="34" charset="0"/>
                <a:cs typeface="Arial" panose="020B0604020202020204" pitchFamily="34" charset="0"/>
              </a:rPr>
              <a:t>reate</a:t>
            </a:r>
            <a:r>
              <a:rPr lang="en-GB" sz="2800" kern="100" dirty="0">
                <a:effectLst/>
                <a:latin typeface="Calibri" panose="020F0502020204030204" pitchFamily="34" charset="0"/>
                <a:ea typeface="Calibri" panose="020F0502020204030204" pitchFamily="34" charset="0"/>
                <a:cs typeface="Arial" panose="020B0604020202020204" pitchFamily="34" charset="0"/>
              </a:rPr>
              <a:t> an invoice and enter the distribution name </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43D4DCF2-B070-8323-FA1C-DEAC37D79FE8}"/>
              </a:ext>
            </a:extLst>
          </p:cNvPr>
          <p:cNvPicPr>
            <a:picLocks noChangeAspect="1"/>
          </p:cNvPicPr>
          <p:nvPr/>
        </p:nvPicPr>
        <p:blipFill>
          <a:blip r:embed="rId2"/>
          <a:stretch>
            <a:fillRect/>
          </a:stretch>
        </p:blipFill>
        <p:spPr>
          <a:xfrm>
            <a:off x="1126866" y="933061"/>
            <a:ext cx="9938268" cy="5597811"/>
          </a:xfrm>
          <a:prstGeom prst="rect">
            <a:avLst/>
          </a:prstGeom>
        </p:spPr>
      </p:pic>
    </p:spTree>
    <p:extLst>
      <p:ext uri="{BB962C8B-B14F-4D97-AF65-F5344CB8AC3E}">
        <p14:creationId xmlns:p14="http://schemas.microsoft.com/office/powerpoint/2010/main" val="376739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Press distribution and here the account well be as the percent we did </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B1B88DDE-C8F9-4ABD-BA44-7D6D5FEC4CD3}"/>
              </a:ext>
            </a:extLst>
          </p:cNvPr>
          <p:cNvPicPr>
            <a:picLocks noChangeAspect="1"/>
          </p:cNvPicPr>
          <p:nvPr/>
        </p:nvPicPr>
        <p:blipFill>
          <a:blip r:embed="rId2"/>
          <a:stretch>
            <a:fillRect/>
          </a:stretch>
        </p:blipFill>
        <p:spPr>
          <a:xfrm>
            <a:off x="924869" y="933061"/>
            <a:ext cx="10342262" cy="5825364"/>
          </a:xfrm>
          <a:prstGeom prst="rect">
            <a:avLst/>
          </a:prstGeom>
        </p:spPr>
      </p:pic>
    </p:spTree>
    <p:extLst>
      <p:ext uri="{BB962C8B-B14F-4D97-AF65-F5344CB8AC3E}">
        <p14:creationId xmlns:p14="http://schemas.microsoft.com/office/powerpoint/2010/main" val="1119567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459EBE-3E4B-4401-C6B9-07A0D2CCFB6B}"/>
              </a:ext>
            </a:extLst>
          </p:cNvPr>
          <p:cNvSpPr>
            <a:spLocks noGrp="1"/>
          </p:cNvSpPr>
          <p:nvPr>
            <p:ph idx="1"/>
          </p:nvPr>
        </p:nvSpPr>
        <p:spPr>
          <a:xfrm>
            <a:off x="1296147" y="177281"/>
            <a:ext cx="9599706" cy="1278943"/>
          </a:xfrm>
        </p:spPr>
        <p:txBody>
          <a:bodyPr>
            <a:normAutofit lnSpcReduction="10000"/>
          </a:bodyPr>
          <a:lstStyle/>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press actions...1 validate </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GB" sz="2800" kern="100" dirty="0">
                <a:effectLst/>
                <a:latin typeface="Calibri" panose="020F0502020204030204" pitchFamily="34" charset="0"/>
                <a:ea typeface="Calibri" panose="020F0502020204030204" pitchFamily="34" charset="0"/>
                <a:cs typeface="Arial" panose="020B0604020202020204" pitchFamily="34" charset="0"/>
              </a:rPr>
              <a:t>one more time for create accounting - final post</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C1C7FB8F-3D52-5FFB-AEA0-60F067670D48}"/>
              </a:ext>
            </a:extLst>
          </p:cNvPr>
          <p:cNvPicPr>
            <a:picLocks noChangeAspect="1"/>
          </p:cNvPicPr>
          <p:nvPr/>
        </p:nvPicPr>
        <p:blipFill>
          <a:blip r:embed="rId2"/>
          <a:stretch>
            <a:fillRect/>
          </a:stretch>
        </p:blipFill>
        <p:spPr>
          <a:xfrm>
            <a:off x="1459008" y="1457071"/>
            <a:ext cx="9273984" cy="5223648"/>
          </a:xfrm>
          <a:prstGeom prst="rect">
            <a:avLst/>
          </a:prstGeom>
        </p:spPr>
      </p:pic>
    </p:spTree>
    <p:extLst>
      <p:ext uri="{BB962C8B-B14F-4D97-AF65-F5344CB8AC3E}">
        <p14:creationId xmlns:p14="http://schemas.microsoft.com/office/powerpoint/2010/main" val="2848263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sz="2400" dirty="0">
                <a:latin typeface="Calibri" panose="020F0502020204030204" pitchFamily="34" charset="0"/>
                <a:ea typeface="Calibri" panose="020F0502020204030204" pitchFamily="34" charset="0"/>
              </a:rPr>
              <a:t>Result</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A40E22BE-6CBF-8B06-CC99-59209A5D0D6D}"/>
              </a:ext>
            </a:extLst>
          </p:cNvPr>
          <p:cNvPicPr>
            <a:picLocks noChangeAspect="1"/>
          </p:cNvPicPr>
          <p:nvPr/>
        </p:nvPicPr>
        <p:blipFill>
          <a:blip r:embed="rId2"/>
          <a:stretch>
            <a:fillRect/>
          </a:stretch>
        </p:blipFill>
        <p:spPr>
          <a:xfrm>
            <a:off x="1038576" y="933061"/>
            <a:ext cx="10114847" cy="5697271"/>
          </a:xfrm>
          <a:prstGeom prst="rect">
            <a:avLst/>
          </a:prstGeom>
        </p:spPr>
      </p:pic>
    </p:spTree>
    <p:extLst>
      <p:ext uri="{BB962C8B-B14F-4D97-AF65-F5344CB8AC3E}">
        <p14:creationId xmlns:p14="http://schemas.microsoft.com/office/powerpoint/2010/main" val="3237997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descr="Pen placed on top of a signature line">
            <a:extLst>
              <a:ext uri="{FF2B5EF4-FFF2-40B4-BE49-F238E27FC236}">
                <a16:creationId xmlns:a16="http://schemas.microsoft.com/office/drawing/2014/main" id="{57AD648E-DA08-A542-AC2A-98D2ED14551C}"/>
              </a:ext>
            </a:extLst>
          </p:cNvPr>
          <p:cNvPicPr>
            <a:picLocks noChangeAspect="1"/>
          </p:cNvPicPr>
          <p:nvPr/>
        </p:nvPicPr>
        <p:blipFill>
          <a:blip r:embed="rId2">
            <a:alphaModFix amt="60000"/>
          </a:blip>
          <a:srcRect b="15747"/>
          <a:stretch/>
        </p:blipFill>
        <p:spPr>
          <a:xfrm>
            <a:off x="20" y="10"/>
            <a:ext cx="12191980" cy="6856614"/>
          </a:xfrm>
          <a:prstGeom prst="rect">
            <a:avLst/>
          </a:prstGeom>
        </p:spPr>
      </p:pic>
      <p:sp>
        <p:nvSpPr>
          <p:cNvPr id="2" name="Title 1">
            <a:extLst>
              <a:ext uri="{FF2B5EF4-FFF2-40B4-BE49-F238E27FC236}">
                <a16:creationId xmlns:a16="http://schemas.microsoft.com/office/drawing/2014/main" id="{C214DC00-F5F8-4832-CA4B-E1E8C30CA229}"/>
              </a:ext>
            </a:extLst>
          </p:cNvPr>
          <p:cNvSpPr>
            <a:spLocks noGrp="1"/>
          </p:cNvSpPr>
          <p:nvPr>
            <p:ph type="title"/>
          </p:nvPr>
        </p:nvSpPr>
        <p:spPr>
          <a:xfrm>
            <a:off x="1198181" y="726066"/>
            <a:ext cx="4795282" cy="5018227"/>
          </a:xfrm>
        </p:spPr>
        <p:txBody>
          <a:bodyPr anchor="ctr">
            <a:normAutofit/>
          </a:bodyPr>
          <a:lstStyle/>
          <a:p>
            <a:pPr>
              <a:spcAft>
                <a:spcPts val="1000"/>
              </a:spcAft>
            </a:pPr>
            <a:r>
              <a:rPr lang="en-US" sz="6600" dirty="0">
                <a:solidFill>
                  <a:srgbClr val="FFFFFF"/>
                </a:solidFill>
                <a:effectLst/>
                <a:latin typeface="Calibri" panose="020F0502020204030204" pitchFamily="34" charset="0"/>
                <a:ea typeface="Calibri" panose="020F0502020204030204" pitchFamily="34" charset="0"/>
              </a:rPr>
              <a:t>C</a:t>
            </a:r>
            <a:r>
              <a:rPr lang="en-GB" sz="6600" dirty="0" err="1">
                <a:solidFill>
                  <a:srgbClr val="FFFFFF"/>
                </a:solidFill>
                <a:effectLst/>
                <a:latin typeface="Calibri" panose="020F0502020204030204" pitchFamily="34" charset="0"/>
                <a:ea typeface="Calibri" panose="020F0502020204030204" pitchFamily="34" charset="0"/>
              </a:rPr>
              <a:t>reate</a:t>
            </a:r>
            <a:r>
              <a:rPr lang="en-GB" sz="6600" dirty="0">
                <a:solidFill>
                  <a:srgbClr val="FFFFFF"/>
                </a:solidFill>
                <a:effectLst/>
                <a:latin typeface="Calibri" panose="020F0502020204030204" pitchFamily="34" charset="0"/>
                <a:ea typeface="Calibri" panose="020F0502020204030204" pitchFamily="34" charset="0"/>
              </a:rPr>
              <a:t> a credit memo</a:t>
            </a:r>
            <a:r>
              <a:rPr lang="en-GB" sz="6600" b="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a:t>
            </a:r>
            <a:endParaRPr lang="en-GB" sz="6600" b="1" dirty="0">
              <a:solidFill>
                <a:srgbClr val="FFFFFF"/>
              </a:solidFill>
            </a:endParaRPr>
          </a:p>
        </p:txBody>
      </p:sp>
      <p:sp>
        <p:nvSpPr>
          <p:cNvPr id="3" name="Content Placeholder 2">
            <a:extLst>
              <a:ext uri="{FF2B5EF4-FFF2-40B4-BE49-F238E27FC236}">
                <a16:creationId xmlns:a16="http://schemas.microsoft.com/office/drawing/2014/main" id="{9E3FE30C-6A7C-E7F8-AC4F-36CD813B2368}"/>
              </a:ext>
            </a:extLst>
          </p:cNvPr>
          <p:cNvSpPr>
            <a:spLocks noGrp="1"/>
          </p:cNvSpPr>
          <p:nvPr>
            <p:ph idx="1"/>
          </p:nvPr>
        </p:nvSpPr>
        <p:spPr>
          <a:xfrm>
            <a:off x="6195372" y="726538"/>
            <a:ext cx="4977905" cy="5017076"/>
          </a:xfrm>
        </p:spPr>
        <p:txBody>
          <a:bodyPr anchor="ctr">
            <a:normAutofit/>
          </a:bodyPr>
          <a:lstStyle/>
          <a:p>
            <a:pPr>
              <a:spcAft>
                <a:spcPts val="1000"/>
              </a:spcAft>
            </a:pPr>
            <a:r>
              <a:rPr lang="en-GB" sz="3600" dirty="0">
                <a:solidFill>
                  <a:srgbClr val="FFFFFF"/>
                </a:solidFill>
                <a:latin typeface="Calibri" panose="020F0502020204030204" pitchFamily="34" charset="0"/>
                <a:ea typeface="Calibri" panose="020F0502020204030204" pitchFamily="34" charset="0"/>
              </a:rPr>
              <a:t>S</a:t>
            </a:r>
            <a:r>
              <a:rPr lang="en-GB" sz="3600" dirty="0">
                <a:solidFill>
                  <a:srgbClr val="FFFFFF"/>
                </a:solidFill>
                <a:effectLst/>
                <a:latin typeface="Calibri" panose="020F0502020204030204" pitchFamily="34" charset="0"/>
                <a:ea typeface="Calibri" panose="020F0502020204030204" pitchFamily="34" charset="0"/>
              </a:rPr>
              <a:t>tandard invoice type</a:t>
            </a:r>
            <a:endParaRPr lang="en-GB" sz="36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GB" sz="3600" kern="100" dirty="0">
                <a:solidFill>
                  <a:srgbClr val="FFFFFF"/>
                </a:solidFill>
                <a:latin typeface="Calibri" panose="020F0502020204030204" pitchFamily="34" charset="0"/>
                <a:ea typeface="Calibri" panose="020F0502020204030204" pitchFamily="34" charset="0"/>
                <a:cs typeface="Arial" panose="020B0604020202020204" pitchFamily="34" charset="0"/>
              </a:rPr>
              <a:t>Choose type - credit memo</a:t>
            </a:r>
            <a:r>
              <a:rPr lang="en-GB" sz="36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 </a:t>
            </a:r>
            <a:endParaRPr lang="en-GB" sz="3600" kern="100" dirty="0">
              <a:solidFill>
                <a:srgbClr val="FFFFFF"/>
              </a:solidFill>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GB" sz="3600" kern="100" dirty="0">
                <a:solidFill>
                  <a:srgbClr val="FFFFFF"/>
                </a:solidFill>
                <a:latin typeface="Calibri" panose="020F0502020204030204" pitchFamily="34" charset="0"/>
                <a:ea typeface="Calibri" panose="020F0502020204030204" pitchFamily="34" charset="0"/>
                <a:cs typeface="Arial" panose="020B0604020202020204" pitchFamily="34" charset="0"/>
              </a:rPr>
              <a:t>Invoice amount : negative number</a:t>
            </a:r>
            <a:endParaRPr lang="en-GB" sz="3600" kern="100" dirty="0">
              <a:solidFill>
                <a:srgbClr val="FFFFFF"/>
              </a:solidFill>
              <a:effectLst/>
              <a:latin typeface="Aptos" panose="020B00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778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CE89FD26-696F-22A0-A5E7-D5713DDFD3E3}"/>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2024934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S</a:t>
            </a:r>
            <a:r>
              <a:rPr lang="en-GB" sz="2800" kern="100" dirty="0">
                <a:effectLst/>
                <a:latin typeface="Calibri" panose="020F0502020204030204" pitchFamily="34" charset="0"/>
                <a:ea typeface="Calibri" panose="020F0502020204030204" pitchFamily="34" charset="0"/>
                <a:cs typeface="Arial" panose="020B0604020202020204" pitchFamily="34" charset="0"/>
              </a:rPr>
              <a:t>elect quick credit and enter the num of the invoice then Save</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038CC929-88F2-F3C7-93F6-0806CE20CDC1}"/>
              </a:ext>
            </a:extLst>
          </p:cNvPr>
          <p:cNvPicPr>
            <a:picLocks noChangeAspect="1"/>
          </p:cNvPicPr>
          <p:nvPr/>
        </p:nvPicPr>
        <p:blipFill>
          <a:blip r:embed="rId2"/>
          <a:stretch>
            <a:fillRect/>
          </a:stretch>
        </p:blipFill>
        <p:spPr>
          <a:xfrm>
            <a:off x="1001485" y="933061"/>
            <a:ext cx="10189029" cy="5739054"/>
          </a:xfrm>
          <a:prstGeom prst="rect">
            <a:avLst/>
          </a:prstGeom>
        </p:spPr>
      </p:pic>
    </p:spTree>
    <p:extLst>
      <p:ext uri="{BB962C8B-B14F-4D97-AF65-F5344CB8AC3E}">
        <p14:creationId xmlns:p14="http://schemas.microsoft.com/office/powerpoint/2010/main" val="126658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4" name="Picture 4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6" name="Rectangle 4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descr="A paper on a table&#10;&#10;Description automatically generated">
            <a:extLst>
              <a:ext uri="{FF2B5EF4-FFF2-40B4-BE49-F238E27FC236}">
                <a16:creationId xmlns:a16="http://schemas.microsoft.com/office/drawing/2014/main" id="{D0874AB9-AFC6-88DE-C60D-DFE0A835A530}"/>
              </a:ext>
            </a:extLst>
          </p:cNvPr>
          <p:cNvPicPr>
            <a:picLocks noChangeAspect="1"/>
          </p:cNvPicPr>
          <p:nvPr/>
        </p:nvPicPr>
        <p:blipFill>
          <a:blip r:embed="rId3">
            <a:alphaModFix amt="60000"/>
            <a:extLst>
              <a:ext uri="{28A0092B-C50C-407E-A947-70E740481C1C}">
                <a14:useLocalDpi xmlns:a14="http://schemas.microsoft.com/office/drawing/2010/main" val="0"/>
              </a:ext>
            </a:extLst>
          </a:blip>
          <a:srcRect t="23554" r="-1" b="20193"/>
          <a:stretch/>
        </p:blipFill>
        <p:spPr>
          <a:xfrm>
            <a:off x="3048" y="10"/>
            <a:ext cx="12188952" cy="6856614"/>
          </a:xfrm>
          <a:prstGeom prst="rect">
            <a:avLst/>
          </a:prstGeom>
        </p:spPr>
      </p:pic>
      <p:grpSp>
        <p:nvGrpSpPr>
          <p:cNvPr id="50" name="Group 49">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51" name="Picture 50">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52" name="Picture 51">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EF1EDE03-BE56-0511-FB3B-D04889FD1C97}"/>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dirty="0">
                <a:solidFill>
                  <a:srgbClr val="FFFFFF"/>
                </a:solidFill>
                <a:effectLst/>
              </a:rPr>
              <a:t>Supplier Invoices</a:t>
            </a:r>
            <a:endParaRPr lang="en-US" sz="5200" dirty="0">
              <a:solidFill>
                <a:srgbClr val="FFFFFF"/>
              </a:solidFill>
            </a:endParaRPr>
          </a:p>
        </p:txBody>
      </p:sp>
    </p:spTree>
    <p:extLst>
      <p:ext uri="{BB962C8B-B14F-4D97-AF65-F5344CB8AC3E}">
        <p14:creationId xmlns:p14="http://schemas.microsoft.com/office/powerpoint/2010/main" val="975473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988487"/>
          </a:xfrm>
        </p:spPr>
        <p:txBody>
          <a:bodyPr>
            <a:normAutofit fontScale="70000" lnSpcReduction="20000"/>
          </a:bodyPr>
          <a:lstStyle/>
          <a:p>
            <a:pPr>
              <a:lnSpc>
                <a:spcPct val="115000"/>
              </a:lnSpc>
              <a:spcAft>
                <a:spcPts val="1000"/>
              </a:spcAft>
            </a:pPr>
            <a:r>
              <a:rPr lang="en-GB" sz="3200" kern="100" dirty="0">
                <a:latin typeface="Aptos" panose="020B0004020202020204" pitchFamily="34" charset="0"/>
                <a:ea typeface="Times New Roman" panose="02020603050405020304" pitchFamily="18" charset="0"/>
                <a:cs typeface="Arial" panose="020B0604020202020204" pitchFamily="34" charset="0"/>
              </a:rPr>
              <a:t>R</a:t>
            </a:r>
            <a:r>
              <a:rPr lang="en-GB" sz="3200" kern="100" dirty="0">
                <a:effectLst/>
                <a:latin typeface="Aptos" panose="020B0004020202020204" pitchFamily="34" charset="0"/>
                <a:ea typeface="Times New Roman" panose="02020603050405020304" pitchFamily="18" charset="0"/>
                <a:cs typeface="Arial" panose="020B0604020202020204" pitchFamily="34" charset="0"/>
              </a:rPr>
              <a:t>eports - view accounting</a:t>
            </a:r>
          </a:p>
          <a:p>
            <a:pPr>
              <a:lnSpc>
                <a:spcPct val="115000"/>
              </a:lnSpc>
              <a:spcAft>
                <a:spcPts val="1000"/>
              </a:spcAft>
            </a:pPr>
            <a:r>
              <a:rPr lang="en-GB" sz="3200" kern="100" dirty="0">
                <a:effectLst/>
                <a:latin typeface="Aptos" panose="020B0004020202020204" pitchFamily="34" charset="0"/>
                <a:ea typeface="Times New Roman" panose="02020603050405020304" pitchFamily="18" charset="0"/>
                <a:cs typeface="Arial" panose="020B0604020202020204" pitchFamily="34" charset="0"/>
              </a:rPr>
              <a:t>Results</a:t>
            </a:r>
          </a:p>
        </p:txBody>
      </p:sp>
      <p:pic>
        <p:nvPicPr>
          <p:cNvPr id="2" name="Picture 1">
            <a:extLst>
              <a:ext uri="{FF2B5EF4-FFF2-40B4-BE49-F238E27FC236}">
                <a16:creationId xmlns:a16="http://schemas.microsoft.com/office/drawing/2014/main" id="{DF898D02-978C-8504-F38B-D2F0D81B39B2}"/>
              </a:ext>
            </a:extLst>
          </p:cNvPr>
          <p:cNvPicPr>
            <a:picLocks noChangeAspect="1"/>
          </p:cNvPicPr>
          <p:nvPr/>
        </p:nvPicPr>
        <p:blipFill>
          <a:blip r:embed="rId2"/>
          <a:stretch>
            <a:fillRect/>
          </a:stretch>
        </p:blipFill>
        <p:spPr>
          <a:xfrm>
            <a:off x="1264596" y="1315615"/>
            <a:ext cx="9662807" cy="5442655"/>
          </a:xfrm>
          <a:prstGeom prst="rect">
            <a:avLst/>
          </a:prstGeom>
        </p:spPr>
      </p:pic>
    </p:spTree>
    <p:extLst>
      <p:ext uri="{BB962C8B-B14F-4D97-AF65-F5344CB8AC3E}">
        <p14:creationId xmlns:p14="http://schemas.microsoft.com/office/powerpoint/2010/main" val="1604583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descr="A stack of coins with a glass jar of coins&#10;&#10;Description automatically generated">
            <a:extLst>
              <a:ext uri="{FF2B5EF4-FFF2-40B4-BE49-F238E27FC236}">
                <a16:creationId xmlns:a16="http://schemas.microsoft.com/office/drawing/2014/main" id="{BD71C117-97C2-45C3-CD03-89A8077F1588}"/>
              </a:ext>
            </a:extLst>
          </p:cNvPr>
          <p:cNvPicPr>
            <a:picLocks noChangeAspect="1"/>
          </p:cNvPicPr>
          <p:nvPr/>
        </p:nvPicPr>
        <p:blipFill>
          <a:blip r:embed="rId2">
            <a:alphaModFix amt="60000"/>
            <a:extLst>
              <a:ext uri="{28A0092B-C50C-407E-A947-70E740481C1C}">
                <a14:useLocalDpi xmlns:a14="http://schemas.microsoft.com/office/drawing/2010/main" val="0"/>
              </a:ext>
            </a:extLst>
          </a:blip>
          <a:srcRect l="8021" r="17761" b="1"/>
          <a:stretch/>
        </p:blipFill>
        <p:spPr>
          <a:xfrm>
            <a:off x="-8977" y="-2752"/>
            <a:ext cx="12188932" cy="6856614"/>
          </a:xfrm>
          <a:prstGeom prst="rect">
            <a:avLst/>
          </a:prstGeom>
        </p:spPr>
      </p:pic>
      <p:sp>
        <p:nvSpPr>
          <p:cNvPr id="2" name="Title 1">
            <a:extLst>
              <a:ext uri="{FF2B5EF4-FFF2-40B4-BE49-F238E27FC236}">
                <a16:creationId xmlns:a16="http://schemas.microsoft.com/office/drawing/2014/main" id="{C214DC00-F5F8-4832-CA4B-E1E8C30CA229}"/>
              </a:ext>
            </a:extLst>
          </p:cNvPr>
          <p:cNvSpPr>
            <a:spLocks noGrp="1"/>
          </p:cNvSpPr>
          <p:nvPr>
            <p:ph type="title"/>
          </p:nvPr>
        </p:nvSpPr>
        <p:spPr>
          <a:xfrm>
            <a:off x="1198180" y="726067"/>
            <a:ext cx="9774619" cy="1102734"/>
          </a:xfrm>
        </p:spPr>
        <p:txBody>
          <a:bodyPr anchor="ctr">
            <a:normAutofit/>
          </a:bodyPr>
          <a:lstStyle/>
          <a:p>
            <a:pPr algn="ctr">
              <a:spcAft>
                <a:spcPts val="1000"/>
              </a:spcAft>
            </a:pPr>
            <a:r>
              <a:rPr lang="en-GB" sz="66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Tax for the invoice</a:t>
            </a:r>
            <a:r>
              <a:rPr lang="en-GB" sz="6600" b="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a:t>
            </a:r>
            <a:endParaRPr lang="en-GB" sz="6600" b="1" dirty="0">
              <a:solidFill>
                <a:srgbClr val="FFFFFF"/>
              </a:solidFill>
            </a:endParaRPr>
          </a:p>
        </p:txBody>
      </p:sp>
      <p:sp>
        <p:nvSpPr>
          <p:cNvPr id="3" name="Content Placeholder 2">
            <a:extLst>
              <a:ext uri="{FF2B5EF4-FFF2-40B4-BE49-F238E27FC236}">
                <a16:creationId xmlns:a16="http://schemas.microsoft.com/office/drawing/2014/main" id="{9E3FE30C-6A7C-E7F8-AC4F-36CD813B2368}"/>
              </a:ext>
            </a:extLst>
          </p:cNvPr>
          <p:cNvSpPr>
            <a:spLocks noGrp="1"/>
          </p:cNvSpPr>
          <p:nvPr>
            <p:ph idx="1"/>
          </p:nvPr>
        </p:nvSpPr>
        <p:spPr>
          <a:xfrm>
            <a:off x="1198180" y="3082650"/>
            <a:ext cx="9954076" cy="2906168"/>
          </a:xfrm>
        </p:spPr>
        <p:txBody>
          <a:bodyPr anchor="ctr">
            <a:normAutofit fontScale="92500" lnSpcReduction="10000"/>
          </a:bodyPr>
          <a:lstStyle/>
          <a:p>
            <a:pPr marL="0" indent="0" algn="ctr">
              <a:spcAft>
                <a:spcPts val="1000"/>
              </a:spcAft>
              <a:buNone/>
            </a:pPr>
            <a:r>
              <a:rPr lang="en-GB" sz="36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N</a:t>
            </a:r>
            <a:r>
              <a:rPr lang="en-GB" sz="3600" b="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avigator :</a:t>
            </a:r>
            <a:endParaRPr lang="en-GB" sz="3600" kern="100" dirty="0">
              <a:solidFill>
                <a:srgbClr val="FFFFFF"/>
              </a:solidFill>
              <a:latin typeface="Calibri" panose="020F0502020204030204" pitchFamily="34" charset="0"/>
              <a:ea typeface="Calibri" panose="020F0502020204030204" pitchFamily="34" charset="0"/>
              <a:cs typeface="Arial" panose="020B0604020202020204" pitchFamily="34" charset="0"/>
            </a:endParaRPr>
          </a:p>
          <a:p>
            <a:pPr algn="ctr">
              <a:spcAft>
                <a:spcPts val="1000"/>
              </a:spcAft>
            </a:pPr>
            <a:r>
              <a:rPr lang="en-GB" sz="36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Setup</a:t>
            </a:r>
          </a:p>
          <a:p>
            <a:pPr algn="ctr">
              <a:spcAft>
                <a:spcPts val="1000"/>
              </a:spcAft>
            </a:pPr>
            <a:r>
              <a:rPr lang="en-GB" sz="36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Options </a:t>
            </a:r>
            <a:endParaRPr lang="en-GB" sz="3600" kern="100" dirty="0">
              <a:solidFill>
                <a:srgbClr val="FFFFFF"/>
              </a:solidFill>
              <a:latin typeface="Calibri" panose="020F0502020204030204" pitchFamily="34" charset="0"/>
              <a:ea typeface="Calibri" panose="020F0502020204030204" pitchFamily="34" charset="0"/>
              <a:cs typeface="Arial" panose="020B0604020202020204" pitchFamily="34" charset="0"/>
            </a:endParaRPr>
          </a:p>
          <a:p>
            <a:pPr algn="ctr">
              <a:spcAft>
                <a:spcPts val="1000"/>
              </a:spcAft>
            </a:pPr>
            <a:r>
              <a:rPr lang="en-GB" sz="3600" kern="100" dirty="0">
                <a:solidFill>
                  <a:srgbClr val="FFFFFF"/>
                </a:solidFill>
                <a:latin typeface="Calibri" panose="020F0502020204030204" pitchFamily="34" charset="0"/>
                <a:ea typeface="Calibri" panose="020F0502020204030204" pitchFamily="34" charset="0"/>
                <a:cs typeface="Arial" panose="020B0604020202020204" pitchFamily="34" charset="0"/>
              </a:rPr>
              <a:t>P</a:t>
            </a:r>
            <a:r>
              <a:rPr lang="en-GB" sz="3600"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ayables options</a:t>
            </a:r>
            <a:endParaRPr lang="en-GB" sz="3600" kern="100" dirty="0">
              <a:solidFill>
                <a:srgbClr val="FFFFFF"/>
              </a:solidFill>
              <a:effectLst/>
              <a:latin typeface="Aptos" panose="020B00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150232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61B450A1-E42C-2D8F-E38E-6682DAA514B1}"/>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317385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aphicFrame>
        <p:nvGraphicFramePr>
          <p:cNvPr id="5" name="Content Placeholder 2">
            <a:extLst>
              <a:ext uri="{FF2B5EF4-FFF2-40B4-BE49-F238E27FC236}">
                <a16:creationId xmlns:a16="http://schemas.microsoft.com/office/drawing/2014/main" id="{278C8456-E3E0-9FB5-8B05-35B7FE0EC41D}"/>
              </a:ext>
            </a:extLst>
          </p:cNvPr>
          <p:cNvGraphicFramePr>
            <a:graphicFrameLocks noGrp="1"/>
          </p:cNvGraphicFramePr>
          <p:nvPr>
            <p:ph idx="1"/>
            <p:extLst>
              <p:ext uri="{D42A27DB-BD31-4B8C-83A1-F6EECF244321}">
                <p14:modId xmlns:p14="http://schemas.microsoft.com/office/powerpoint/2010/main" val="751630729"/>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323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Invoice date</a:t>
            </a:r>
            <a:endParaRPr lang="en-GB" sz="32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EB0B598F-91BC-4257-CCD4-0B437CEF8C3F}"/>
              </a:ext>
            </a:extLst>
          </p:cNvPr>
          <p:cNvPicPr>
            <a:picLocks noChangeAspect="1"/>
          </p:cNvPicPr>
          <p:nvPr/>
        </p:nvPicPr>
        <p:blipFill>
          <a:blip r:embed="rId2"/>
          <a:stretch>
            <a:fillRect/>
          </a:stretch>
        </p:blipFill>
        <p:spPr>
          <a:xfrm>
            <a:off x="1140228" y="933061"/>
            <a:ext cx="9911544" cy="5582759"/>
          </a:xfrm>
          <a:prstGeom prst="rect">
            <a:avLst/>
          </a:prstGeom>
        </p:spPr>
      </p:pic>
    </p:spTree>
    <p:extLst>
      <p:ext uri="{BB962C8B-B14F-4D97-AF65-F5344CB8AC3E}">
        <p14:creationId xmlns:p14="http://schemas.microsoft.com/office/powerpoint/2010/main" val="1705258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75C71BAB-B691-35D8-3FEC-686DE34EE3C8}"/>
              </a:ext>
            </a:extLst>
          </p:cNvPr>
          <p:cNvSpPr>
            <a:spLocks noGrp="1"/>
          </p:cNvSpPr>
          <p:nvPr>
            <p:ph type="title"/>
          </p:nvPr>
        </p:nvSpPr>
        <p:spPr>
          <a:xfrm>
            <a:off x="1094391" y="381000"/>
            <a:ext cx="10003218" cy="2057400"/>
          </a:xfrm>
        </p:spPr>
        <p:txBody>
          <a:bodyPr>
            <a:normAutofit/>
          </a:bodyPr>
          <a:lstStyle/>
          <a:p>
            <a:pPr algn="ctr"/>
            <a:r>
              <a:rPr lang="en-GB" sz="6600" dirty="0"/>
              <a:t>create a tax</a:t>
            </a:r>
          </a:p>
        </p:txBody>
      </p:sp>
      <p:graphicFrame>
        <p:nvGraphicFramePr>
          <p:cNvPr id="19" name="Content Placeholder 2">
            <a:extLst>
              <a:ext uri="{FF2B5EF4-FFF2-40B4-BE49-F238E27FC236}">
                <a16:creationId xmlns:a16="http://schemas.microsoft.com/office/drawing/2014/main" id="{170C6312-071B-08E6-60EE-78ECDD1AC98B}"/>
              </a:ext>
            </a:extLst>
          </p:cNvPr>
          <p:cNvGraphicFramePr>
            <a:graphicFrameLocks noGrp="1"/>
          </p:cNvGraphicFramePr>
          <p:nvPr>
            <p:ph idx="1"/>
            <p:extLst>
              <p:ext uri="{D42A27DB-BD31-4B8C-83A1-F6EECF244321}">
                <p14:modId xmlns:p14="http://schemas.microsoft.com/office/powerpoint/2010/main" val="1674403290"/>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5796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0AFA4D8D-039F-8FDF-701D-929609D2FFD2}"/>
              </a:ext>
            </a:extLst>
          </p:cNvPr>
          <p:cNvPicPr>
            <a:picLocks noGrp="1" noChangeAspect="1"/>
          </p:cNvPicPr>
          <p:nvPr>
            <p:ph idx="1"/>
          </p:nvPr>
        </p:nvPicPr>
        <p:blipFill>
          <a:blip r:embed="rId3"/>
          <a:srcRect r="-1" b="8610"/>
          <a:stretch/>
        </p:blipFill>
        <p:spPr>
          <a:xfrm>
            <a:off x="20" y="-17494"/>
            <a:ext cx="12188932" cy="6265894"/>
          </a:xfrm>
          <a:prstGeom prst="rect">
            <a:avLst/>
          </a:prstGeom>
        </p:spPr>
      </p:pic>
      <p:sp>
        <p:nvSpPr>
          <p:cNvPr id="19" name="Rectangle 18">
            <a:extLst>
              <a:ext uri="{FF2B5EF4-FFF2-40B4-BE49-F238E27FC236}">
                <a16:creationId xmlns:a16="http://schemas.microsoft.com/office/drawing/2014/main" id="{3AE72DA6-F609-4537-9EE4-D12F65EC7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0" y="6244106"/>
            <a:ext cx="12198250" cy="629538"/>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Tree>
    <p:extLst>
      <p:ext uri="{BB962C8B-B14F-4D97-AF65-F5344CB8AC3E}">
        <p14:creationId xmlns:p14="http://schemas.microsoft.com/office/powerpoint/2010/main" val="3988409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Press organization - choose the type - tax authority</a:t>
            </a:r>
            <a:r>
              <a:rPr lang="en-US" kern="100" dirty="0">
                <a:latin typeface="Calibri" panose="020F0502020204030204" pitchFamily="34" charset="0"/>
                <a:ea typeface="Calibri" panose="020F0502020204030204" pitchFamily="34" charset="0"/>
                <a:cs typeface="Arial" panose="020B0604020202020204" pitchFamily="34" charset="0"/>
              </a:rPr>
              <a:t>, </a:t>
            </a:r>
            <a:r>
              <a:rPr lang="en-GB" kern="100" dirty="0">
                <a:latin typeface="Calibri" panose="020F0502020204030204" pitchFamily="34" charset="0"/>
                <a:ea typeface="Calibri" panose="020F0502020204030204" pitchFamily="34" charset="0"/>
                <a:cs typeface="Arial" panose="020B0604020202020204" pitchFamily="34" charset="0"/>
              </a:rPr>
              <a:t>then save</a:t>
            </a:r>
          </a:p>
        </p:txBody>
      </p:sp>
      <p:pic>
        <p:nvPicPr>
          <p:cNvPr id="4" name="Picture 3">
            <a:extLst>
              <a:ext uri="{FF2B5EF4-FFF2-40B4-BE49-F238E27FC236}">
                <a16:creationId xmlns:a16="http://schemas.microsoft.com/office/drawing/2014/main" id="{B8801285-2600-2812-6D21-53969921B654}"/>
              </a:ext>
            </a:extLst>
          </p:cNvPr>
          <p:cNvPicPr>
            <a:picLocks noChangeAspect="1"/>
          </p:cNvPicPr>
          <p:nvPr/>
        </p:nvPicPr>
        <p:blipFill>
          <a:blip r:embed="rId2"/>
          <a:stretch>
            <a:fillRect/>
          </a:stretch>
        </p:blipFill>
        <p:spPr>
          <a:xfrm>
            <a:off x="944988" y="933061"/>
            <a:ext cx="10302023" cy="5802699"/>
          </a:xfrm>
          <a:prstGeom prst="rect">
            <a:avLst/>
          </a:prstGeom>
        </p:spPr>
      </p:pic>
    </p:spTree>
    <p:extLst>
      <p:ext uri="{BB962C8B-B14F-4D97-AF65-F5344CB8AC3E}">
        <p14:creationId xmlns:p14="http://schemas.microsoft.com/office/powerpoint/2010/main" val="2237889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aphicFrame>
        <p:nvGraphicFramePr>
          <p:cNvPr id="7" name="Content Placeholder 2">
            <a:extLst>
              <a:ext uri="{FF2B5EF4-FFF2-40B4-BE49-F238E27FC236}">
                <a16:creationId xmlns:a16="http://schemas.microsoft.com/office/drawing/2014/main" id="{FB375458-37AC-016C-02CE-2878DF6734D6}"/>
              </a:ext>
            </a:extLst>
          </p:cNvPr>
          <p:cNvGraphicFramePr>
            <a:graphicFrameLocks noGrp="1"/>
          </p:cNvGraphicFramePr>
          <p:nvPr>
            <p:ph idx="1"/>
            <p:extLst>
              <p:ext uri="{D42A27DB-BD31-4B8C-83A1-F6EECF244321}">
                <p14:modId xmlns:p14="http://schemas.microsoft.com/office/powerpoint/2010/main" val="3277237397"/>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0213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BE1C2ECF-9253-0CCC-ABAF-B39DD88FF3ED}"/>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411351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14" name="Picture 13">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BE8E434C-9FC1-B435-8332-D8A122545D1D}"/>
              </a:ext>
            </a:extLst>
          </p:cNvPr>
          <p:cNvSpPr>
            <a:spLocks noGrp="1"/>
          </p:cNvSpPr>
          <p:nvPr>
            <p:ph type="title"/>
          </p:nvPr>
        </p:nvSpPr>
        <p:spPr>
          <a:xfrm>
            <a:off x="1198182" y="381000"/>
            <a:ext cx="10003218" cy="1600124"/>
          </a:xfrm>
        </p:spPr>
        <p:txBody>
          <a:bodyPr>
            <a:normAutofit/>
          </a:bodyPr>
          <a:lstStyle/>
          <a:p>
            <a:r>
              <a:rPr lang="en-GB" b="1" dirty="0">
                <a:latin typeface="Times New Roman" panose="02020603050405020304" pitchFamily="18" charset="0"/>
                <a:ea typeface="Calibri" panose="020F0502020204030204" pitchFamily="34" charset="0"/>
                <a:cs typeface="Arial" panose="020B0604020202020204" pitchFamily="34" charset="0"/>
              </a:rPr>
              <a:t>Payables</a:t>
            </a:r>
            <a:r>
              <a:rPr lang="en-GB" b="1" kern="100" dirty="0">
                <a:effectLst/>
                <a:latin typeface="Calibri" panose="020F0502020204030204" pitchFamily="34" charset="0"/>
                <a:ea typeface="Calibri" panose="020F0502020204030204" pitchFamily="34" charset="0"/>
                <a:cs typeface="Arial" panose="020B0604020202020204" pitchFamily="34" charset="0"/>
              </a:rPr>
              <a:t>, </a:t>
            </a:r>
            <a:r>
              <a:rPr lang="en-GB" b="1" dirty="0">
                <a:latin typeface="Times New Roman" panose="02020603050405020304" pitchFamily="18" charset="0"/>
                <a:ea typeface="Calibri" panose="020F0502020204030204" pitchFamily="34" charset="0"/>
                <a:cs typeface="Arial" panose="020B0604020202020204" pitchFamily="34" charset="0"/>
              </a:rPr>
              <a:t>Vision</a:t>
            </a:r>
            <a:r>
              <a:rPr lang="en-GB" b="1" kern="100" dirty="0">
                <a:effectLst/>
                <a:latin typeface="Calibri" panose="020F0502020204030204" pitchFamily="34" charset="0"/>
                <a:ea typeface="Calibri" panose="020F0502020204030204" pitchFamily="34" charset="0"/>
                <a:cs typeface="Arial" panose="020B0604020202020204" pitchFamily="34" charset="0"/>
              </a:rPr>
              <a:t> </a:t>
            </a:r>
            <a:r>
              <a:rPr lang="en-GB" b="1" dirty="0">
                <a:latin typeface="Times New Roman" panose="02020603050405020304" pitchFamily="18" charset="0"/>
                <a:ea typeface="Calibri" panose="020F0502020204030204" pitchFamily="34" charset="0"/>
                <a:cs typeface="Arial" panose="020B0604020202020204" pitchFamily="34" charset="0"/>
              </a:rPr>
              <a:t>Operation</a:t>
            </a:r>
            <a:r>
              <a:rPr lang="en-GB" b="1" kern="100" dirty="0">
                <a:effectLst/>
                <a:latin typeface="Calibri" panose="020F0502020204030204" pitchFamily="34" charset="0"/>
                <a:ea typeface="Calibri" panose="020F0502020204030204" pitchFamily="34" charset="0"/>
                <a:cs typeface="Arial" panose="020B0604020202020204" pitchFamily="34" charset="0"/>
              </a:rPr>
              <a:t> </a:t>
            </a:r>
            <a:r>
              <a:rPr lang="en-GB" b="1" dirty="0">
                <a:latin typeface="Times New Roman" panose="02020603050405020304" pitchFamily="18" charset="0"/>
                <a:ea typeface="Calibri" panose="020F0502020204030204" pitchFamily="34" charset="0"/>
                <a:cs typeface="Arial" panose="020B0604020202020204" pitchFamily="34" charset="0"/>
              </a:rPr>
              <a:t>(USA)</a:t>
            </a:r>
          </a:p>
        </p:txBody>
      </p:sp>
      <p:graphicFrame>
        <p:nvGraphicFramePr>
          <p:cNvPr id="5" name="Content Placeholder 2">
            <a:extLst>
              <a:ext uri="{FF2B5EF4-FFF2-40B4-BE49-F238E27FC236}">
                <a16:creationId xmlns:a16="http://schemas.microsoft.com/office/drawing/2014/main" id="{42C609BB-33C9-6F42-4C26-1A29DADC9B81}"/>
              </a:ext>
            </a:extLst>
          </p:cNvPr>
          <p:cNvGraphicFramePr>
            <a:graphicFrameLocks noGrp="1"/>
          </p:cNvGraphicFramePr>
          <p:nvPr>
            <p:ph idx="1"/>
            <p:extLst>
              <p:ext uri="{D42A27DB-BD31-4B8C-83A1-F6EECF244321}">
                <p14:modId xmlns:p14="http://schemas.microsoft.com/office/powerpoint/2010/main" val="731300014"/>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5181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Choose your site name then apply</a:t>
            </a:r>
          </a:p>
        </p:txBody>
      </p:sp>
      <p:pic>
        <p:nvPicPr>
          <p:cNvPr id="2" name="Picture 1">
            <a:extLst>
              <a:ext uri="{FF2B5EF4-FFF2-40B4-BE49-F238E27FC236}">
                <a16:creationId xmlns:a16="http://schemas.microsoft.com/office/drawing/2014/main" id="{01756396-4182-7DD6-4DAC-2EA563C7E221}"/>
              </a:ext>
            </a:extLst>
          </p:cNvPr>
          <p:cNvPicPr>
            <a:picLocks noChangeAspect="1"/>
          </p:cNvPicPr>
          <p:nvPr/>
        </p:nvPicPr>
        <p:blipFill>
          <a:blip r:embed="rId2"/>
          <a:stretch>
            <a:fillRect/>
          </a:stretch>
        </p:blipFill>
        <p:spPr>
          <a:xfrm>
            <a:off x="1411677" y="933061"/>
            <a:ext cx="9938268" cy="5597811"/>
          </a:xfrm>
          <a:prstGeom prst="rect">
            <a:avLst/>
          </a:prstGeom>
        </p:spPr>
      </p:pic>
    </p:spTree>
    <p:extLst>
      <p:ext uri="{BB962C8B-B14F-4D97-AF65-F5344CB8AC3E}">
        <p14:creationId xmlns:p14="http://schemas.microsoft.com/office/powerpoint/2010/main" val="1844206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528901" y="261814"/>
            <a:ext cx="11274612" cy="1007150"/>
          </a:xfrm>
        </p:spPr>
        <p:txBody>
          <a:bodyPr>
            <a:normAutofit fontScale="92500" lnSpcReduction="20000"/>
          </a:bodyPr>
          <a:lstStyle/>
          <a:p>
            <a:pPr>
              <a:lnSpc>
                <a:spcPct val="100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Back to the supplier site and search on your supplier</a:t>
            </a:r>
          </a:p>
          <a:p>
            <a:pPr>
              <a:lnSpc>
                <a:spcPct val="100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select your supplier's name and press update</a:t>
            </a:r>
          </a:p>
        </p:txBody>
      </p:sp>
      <p:pic>
        <p:nvPicPr>
          <p:cNvPr id="6" name="Picture 5">
            <a:extLst>
              <a:ext uri="{FF2B5EF4-FFF2-40B4-BE49-F238E27FC236}">
                <a16:creationId xmlns:a16="http://schemas.microsoft.com/office/drawing/2014/main" id="{ED513724-00F2-0261-EE11-C319789F4887}"/>
              </a:ext>
            </a:extLst>
          </p:cNvPr>
          <p:cNvPicPr>
            <a:picLocks noChangeAspect="1"/>
          </p:cNvPicPr>
          <p:nvPr/>
        </p:nvPicPr>
        <p:blipFill>
          <a:blip r:embed="rId2"/>
          <a:stretch>
            <a:fillRect/>
          </a:stretch>
        </p:blipFill>
        <p:spPr>
          <a:xfrm>
            <a:off x="1437273" y="1268964"/>
            <a:ext cx="9457868" cy="5327222"/>
          </a:xfrm>
          <a:prstGeom prst="rect">
            <a:avLst/>
          </a:prstGeom>
        </p:spPr>
      </p:pic>
    </p:spTree>
    <p:extLst>
      <p:ext uri="{BB962C8B-B14F-4D97-AF65-F5344CB8AC3E}">
        <p14:creationId xmlns:p14="http://schemas.microsoft.com/office/powerpoint/2010/main" val="2893820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3" name="Rectangle 2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F2928AE1-1A7D-8143-1F12-96BACB0B9D67}"/>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1706237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14" name="Picture 13">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graphicFrame>
        <p:nvGraphicFramePr>
          <p:cNvPr id="5" name="Content Placeholder 2">
            <a:extLst>
              <a:ext uri="{FF2B5EF4-FFF2-40B4-BE49-F238E27FC236}">
                <a16:creationId xmlns:a16="http://schemas.microsoft.com/office/drawing/2014/main" id="{30DA8F64-5364-C8CA-BDF4-0574980F0831}"/>
              </a:ext>
            </a:extLst>
          </p:cNvPr>
          <p:cNvGraphicFramePr>
            <a:graphicFrameLocks noGrp="1"/>
          </p:cNvGraphicFramePr>
          <p:nvPr>
            <p:ph idx="1"/>
            <p:extLst>
              <p:ext uri="{D42A27DB-BD31-4B8C-83A1-F6EECF244321}">
                <p14:modId xmlns:p14="http://schemas.microsoft.com/office/powerpoint/2010/main" val="3905546398"/>
              </p:ext>
            </p:extLst>
          </p:nvPr>
        </p:nvGraphicFramePr>
        <p:xfrm>
          <a:off x="836676" y="1597818"/>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2537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64D2-F57F-6AE0-92C8-A47E2ED5392C}"/>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A8007E71-38DA-A350-E175-975B556C78A2}"/>
              </a:ext>
            </a:extLst>
          </p:cNvPr>
          <p:cNvPicPr>
            <a:picLocks noGrp="1" noChangeAspect="1"/>
          </p:cNvPicPr>
          <p:nvPr>
            <p:ph idx="1"/>
          </p:nvPr>
        </p:nvPicPr>
        <p:blipFill>
          <a:blip r:embed="rId2"/>
          <a:stretch>
            <a:fillRect/>
          </a:stretch>
        </p:blipFill>
        <p:spPr>
          <a:xfrm>
            <a:off x="8206" y="0"/>
            <a:ext cx="12175588" cy="6858000"/>
          </a:xfrm>
          <a:prstGeom prst="rect">
            <a:avLst/>
          </a:prstGeom>
        </p:spPr>
      </p:pic>
    </p:spTree>
    <p:extLst>
      <p:ext uri="{BB962C8B-B14F-4D97-AF65-F5344CB8AC3E}">
        <p14:creationId xmlns:p14="http://schemas.microsoft.com/office/powerpoint/2010/main" val="1370351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F31CA40B-640B-31F6-4156-1B0418AD6A76}"/>
              </a:ext>
            </a:extLst>
          </p:cNvPr>
          <p:cNvPicPr>
            <a:picLocks noGrp="1" noChangeAspect="1"/>
          </p:cNvPicPr>
          <p:nvPr>
            <p:ph idx="1"/>
          </p:nvPr>
        </p:nvPicPr>
        <p:blipFill>
          <a:blip r:embed="rId3">
            <a:alphaModFix/>
          </a:blip>
          <a:srcRect t="20"/>
          <a:stretch/>
        </p:blipFill>
        <p:spPr>
          <a:xfrm>
            <a:off x="20" y="10"/>
            <a:ext cx="12191980" cy="6856614"/>
          </a:xfrm>
          <a:prstGeom prst="rect">
            <a:avLst/>
          </a:prstGeom>
        </p:spPr>
      </p:pic>
    </p:spTree>
    <p:extLst>
      <p:ext uri="{BB962C8B-B14F-4D97-AF65-F5344CB8AC3E}">
        <p14:creationId xmlns:p14="http://schemas.microsoft.com/office/powerpoint/2010/main" val="1385137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C2D5331B-6E57-4C50-8FBB-431781288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 name="Picture 50" descr="Calculator and folders">
            <a:extLst>
              <a:ext uri="{FF2B5EF4-FFF2-40B4-BE49-F238E27FC236}">
                <a16:creationId xmlns:a16="http://schemas.microsoft.com/office/drawing/2014/main" id="{F475B201-4680-0FA2-7796-93E2786F432C}"/>
              </a:ext>
            </a:extLst>
          </p:cNvPr>
          <p:cNvPicPr>
            <a:picLocks noChangeAspect="1"/>
          </p:cNvPicPr>
          <p:nvPr/>
        </p:nvPicPr>
        <p:blipFill>
          <a:blip r:embed="rId2"/>
          <a:srcRect l="9436" r="30774" b="-1"/>
          <a:stretch/>
        </p:blipFill>
        <p:spPr>
          <a:xfrm>
            <a:off x="3048" y="5090"/>
            <a:ext cx="12188952" cy="6857990"/>
          </a:xfrm>
          <a:prstGeom prst="rect">
            <a:avLst/>
          </a:prstGeom>
        </p:spPr>
      </p:pic>
      <p:grpSp>
        <p:nvGrpSpPr>
          <p:cNvPr id="52" name="Group 51">
            <a:extLst>
              <a:ext uri="{FF2B5EF4-FFF2-40B4-BE49-F238E27FC236}">
                <a16:creationId xmlns:a16="http://schemas.microsoft.com/office/drawing/2014/main" id="{E4A40E9D-B0FA-4A78-B58C-87A64C4FD5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727783" y="5080"/>
            <a:ext cx="3464215" cy="4598234"/>
            <a:chOff x="8059620" y="41922"/>
            <a:chExt cx="3997615" cy="6816077"/>
          </a:xfrm>
        </p:grpSpPr>
        <p:pic>
          <p:nvPicPr>
            <p:cNvPr id="45" name="Picture 44">
              <a:extLst>
                <a:ext uri="{FF2B5EF4-FFF2-40B4-BE49-F238E27FC236}">
                  <a16:creationId xmlns:a16="http://schemas.microsoft.com/office/drawing/2014/main" id="{5CEBF341-3BD6-4B3B-9B47-1FCC74EB708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46" name="Picture 45">
              <a:extLst>
                <a:ext uri="{FF2B5EF4-FFF2-40B4-BE49-F238E27FC236}">
                  <a16:creationId xmlns:a16="http://schemas.microsoft.com/office/drawing/2014/main" id="{3078DAA6-6247-4C19-B6CD-81D79702EC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3" name="Content Placeholder 2">
            <a:extLst>
              <a:ext uri="{FF2B5EF4-FFF2-40B4-BE49-F238E27FC236}">
                <a16:creationId xmlns:a16="http://schemas.microsoft.com/office/drawing/2014/main" id="{9E3FE30C-6A7C-E7F8-AC4F-36CD813B2368}"/>
              </a:ext>
            </a:extLst>
          </p:cNvPr>
          <p:cNvSpPr>
            <a:spLocks noGrp="1"/>
          </p:cNvSpPr>
          <p:nvPr>
            <p:ph idx="1"/>
          </p:nvPr>
        </p:nvSpPr>
        <p:spPr>
          <a:xfrm>
            <a:off x="8250083" y="3134384"/>
            <a:ext cx="3941917" cy="3718526"/>
          </a:xfrm>
        </p:spPr>
        <p:txBody>
          <a:bodyPr>
            <a:normAutofit fontScale="92500" lnSpcReduction="10000"/>
          </a:bodyPr>
          <a:lstStyle/>
          <a:p>
            <a:pPr marL="0" indent="0">
              <a:spcAft>
                <a:spcPts val="1000"/>
              </a:spcAft>
              <a:buNone/>
            </a:pPr>
            <a:r>
              <a:rPr lang="en-GB" sz="48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Navigator: </a:t>
            </a:r>
          </a:p>
          <a:p>
            <a:pPr>
              <a:spcAft>
                <a:spcPts val="1000"/>
              </a:spcAft>
            </a:pPr>
            <a:r>
              <a:rPr lang="en-GB" sz="48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Setup</a:t>
            </a:r>
          </a:p>
          <a:p>
            <a:pPr>
              <a:spcAft>
                <a:spcPts val="1000"/>
              </a:spcAft>
            </a:pPr>
            <a:r>
              <a:rPr lang="en-GB" sz="48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Tax</a:t>
            </a:r>
          </a:p>
          <a:p>
            <a:pPr>
              <a:spcAft>
                <a:spcPts val="1000"/>
              </a:spcAft>
            </a:pPr>
            <a:r>
              <a:rPr lang="en-GB" sz="48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codes</a:t>
            </a:r>
          </a:p>
        </p:txBody>
      </p:sp>
      <p:sp>
        <p:nvSpPr>
          <p:cNvPr id="2" name="Title 1">
            <a:extLst>
              <a:ext uri="{FF2B5EF4-FFF2-40B4-BE49-F238E27FC236}">
                <a16:creationId xmlns:a16="http://schemas.microsoft.com/office/drawing/2014/main" id="{C214DC00-F5F8-4832-CA4B-E1E8C30CA229}"/>
              </a:ext>
            </a:extLst>
          </p:cNvPr>
          <p:cNvSpPr>
            <a:spLocks noGrp="1"/>
          </p:cNvSpPr>
          <p:nvPr>
            <p:ph type="title"/>
          </p:nvPr>
        </p:nvSpPr>
        <p:spPr>
          <a:xfrm>
            <a:off x="170373" y="2327214"/>
            <a:ext cx="5952138" cy="1614339"/>
          </a:xfrm>
        </p:spPr>
        <p:txBody>
          <a:bodyPr>
            <a:normAutofit/>
          </a:bodyPr>
          <a:lstStyle/>
          <a:p>
            <a:pPr>
              <a:spcAft>
                <a:spcPts val="1000"/>
              </a:spcAft>
            </a:pPr>
            <a:r>
              <a:rPr lang="en-US" sz="72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Create</a:t>
            </a:r>
            <a:r>
              <a:rPr lang="en-GB" sz="72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 the tax</a:t>
            </a:r>
            <a:r>
              <a:rPr lang="en-GB" sz="7200" b="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a:t>
            </a:r>
            <a:endParaRPr lang="en-GB" sz="7200" b="1" dirty="0">
              <a:solidFill>
                <a:srgbClr val="FFFFFF"/>
              </a:solidFill>
            </a:endParaRPr>
          </a:p>
        </p:txBody>
      </p:sp>
    </p:spTree>
    <p:extLst>
      <p:ext uri="{BB962C8B-B14F-4D97-AF65-F5344CB8AC3E}">
        <p14:creationId xmlns:p14="http://schemas.microsoft.com/office/powerpoint/2010/main" val="1584066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D2DBBE92-32C0-CA64-9CB7-85A6A78C7E88}"/>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2970583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A6CD94-9A52-3786-B1BF-EE62E92E8503}"/>
              </a:ext>
            </a:extLst>
          </p:cNvPr>
          <p:cNvSpPr>
            <a:spLocks noGrp="1"/>
          </p:cNvSpPr>
          <p:nvPr>
            <p:ph idx="1"/>
          </p:nvPr>
        </p:nvSpPr>
        <p:spPr>
          <a:xfrm>
            <a:off x="458694" y="1331118"/>
            <a:ext cx="11274612" cy="4195763"/>
          </a:xfrm>
        </p:spPr>
        <p:txBody>
          <a:bodyPr/>
          <a:lstStyle/>
          <a:p>
            <a:r>
              <a:rPr lang="en-GB" dirty="0"/>
              <a:t>Add the tax authority </a:t>
            </a:r>
          </a:p>
          <a:p>
            <a:r>
              <a:rPr lang="en-GB" dirty="0"/>
              <a:t>Make a tax code and the GL account</a:t>
            </a:r>
          </a:p>
          <a:p>
            <a:r>
              <a:rPr lang="en-GB" dirty="0"/>
              <a:t>Choose the rate structure</a:t>
            </a:r>
          </a:p>
          <a:p>
            <a:r>
              <a:rPr lang="en-GB" dirty="0"/>
              <a:t>Press on create withhold tax group</a:t>
            </a:r>
          </a:p>
          <a:p>
            <a:r>
              <a:rPr lang="en-GB" dirty="0"/>
              <a:t>Add a rate</a:t>
            </a:r>
          </a:p>
          <a:p>
            <a:r>
              <a:rPr lang="en-GB" dirty="0"/>
              <a:t>Then save and take the tax code copy</a:t>
            </a:r>
          </a:p>
        </p:txBody>
      </p:sp>
    </p:spTree>
    <p:extLst>
      <p:ext uri="{BB962C8B-B14F-4D97-AF65-F5344CB8AC3E}">
        <p14:creationId xmlns:p14="http://schemas.microsoft.com/office/powerpoint/2010/main" val="423295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12A53E3B-28C8-EAA7-25B7-07190011EBD4}"/>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75705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9873F82-26BD-B33F-64AB-840B32CE373E}"/>
              </a:ext>
            </a:extLst>
          </p:cNvPr>
          <p:cNvSpPr>
            <a:spLocks noChangeArrowheads="1"/>
          </p:cNvSpPr>
          <p:nvPr/>
        </p:nvSpPr>
        <p:spPr bwMode="auto">
          <a:xfrm>
            <a:off x="2182761" y="16913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5" name="Object 4">
            <a:extLst>
              <a:ext uri="{FF2B5EF4-FFF2-40B4-BE49-F238E27FC236}">
                <a16:creationId xmlns:a16="http://schemas.microsoft.com/office/drawing/2014/main" id="{F377F2CD-E233-8094-7D7E-37DEC5A33C9F}"/>
              </a:ext>
            </a:extLst>
          </p:cNvPr>
          <p:cNvGraphicFramePr>
            <a:graphicFrameLocks/>
          </p:cNvGraphicFramePr>
          <p:nvPr>
            <p:extLst>
              <p:ext uri="{D42A27DB-BD31-4B8C-83A1-F6EECF244321}">
                <p14:modId xmlns:p14="http://schemas.microsoft.com/office/powerpoint/2010/main" val="2754627464"/>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1027" name="Picture" r:id="rId3" imgW="0" imgH="0" progId="StaticMetafile">
                  <p:embed/>
                </p:oleObj>
              </mc:Choice>
              <mc:Fallback>
                <p:oleObj name="Picture" r:id="rId3" imgW="0" imgH="0" progId="StaticMetafile">
                  <p:embed/>
                  <p:pic>
                    <p:nvPicPr>
                      <p:cNvPr id="0" name="rectole000000000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960100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554829-0286-B0AC-9A79-79EA5610E18A}"/>
              </a:ext>
            </a:extLst>
          </p:cNvPr>
          <p:cNvSpPr>
            <a:spLocks noGrp="1"/>
          </p:cNvSpPr>
          <p:nvPr>
            <p:ph idx="1"/>
          </p:nvPr>
        </p:nvSpPr>
        <p:spPr>
          <a:xfrm>
            <a:off x="458694" y="1331118"/>
            <a:ext cx="11274612" cy="4195763"/>
          </a:xfrm>
        </p:spPr>
        <p:txBody>
          <a:bodyPr>
            <a:normAutofit/>
          </a:bodyPr>
          <a:lstStyle/>
          <a:p>
            <a:r>
              <a:rPr lang="en-GB" sz="3600" dirty="0"/>
              <a:t>Open your supplier </a:t>
            </a:r>
          </a:p>
          <a:p>
            <a:r>
              <a:rPr lang="en-GB" sz="3600" dirty="0"/>
              <a:t>Press on tax details </a:t>
            </a:r>
          </a:p>
          <a:p>
            <a:r>
              <a:rPr lang="en-GB" sz="3600" dirty="0"/>
              <a:t>Paste your tax code on the invoice withholding tax group box</a:t>
            </a:r>
          </a:p>
          <a:p>
            <a:r>
              <a:rPr lang="en-GB" sz="3600" dirty="0"/>
              <a:t>Scroll down and do the same thing then save</a:t>
            </a:r>
          </a:p>
        </p:txBody>
      </p:sp>
    </p:spTree>
    <p:extLst>
      <p:ext uri="{BB962C8B-B14F-4D97-AF65-F5344CB8AC3E}">
        <p14:creationId xmlns:p14="http://schemas.microsoft.com/office/powerpoint/2010/main" val="2819602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6" name="Rectangle 2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1AC1A111-F324-3F3F-4DDA-C9AA9AE3BDD1}"/>
              </a:ext>
            </a:extLst>
          </p:cNvPr>
          <p:cNvPicPr>
            <a:picLocks noChangeAspect="1"/>
          </p:cNvPicPr>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1608790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9BC8DDEF-5C92-BE32-F232-9AD911ECA3F5}"/>
              </a:ext>
            </a:extLst>
          </p:cNvPr>
          <p:cNvPicPr>
            <a:picLocks noChangeAspect="1"/>
          </p:cNvPicPr>
          <p:nvPr/>
        </p:nvPicPr>
        <p:blipFill>
          <a:blip r:embed="rId3">
            <a:alphaModFix/>
          </a:blip>
          <a:srcRect t="20"/>
          <a:stretch/>
        </p:blipFill>
        <p:spPr>
          <a:xfrm>
            <a:off x="20" y="10"/>
            <a:ext cx="12191980" cy="6856614"/>
          </a:xfrm>
          <a:prstGeom prst="rect">
            <a:avLst/>
          </a:prstGeom>
        </p:spPr>
      </p:pic>
    </p:spTree>
    <p:extLst>
      <p:ext uri="{BB962C8B-B14F-4D97-AF65-F5344CB8AC3E}">
        <p14:creationId xmlns:p14="http://schemas.microsoft.com/office/powerpoint/2010/main" val="4110025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descr="A hand holding a pen and shading circles on a sheet">
            <a:extLst>
              <a:ext uri="{FF2B5EF4-FFF2-40B4-BE49-F238E27FC236}">
                <a16:creationId xmlns:a16="http://schemas.microsoft.com/office/drawing/2014/main" id="{C8B3F697-C27D-1FA7-C4D6-5B4ABAABD52C}"/>
              </a:ext>
            </a:extLst>
          </p:cNvPr>
          <p:cNvPicPr>
            <a:picLocks noChangeAspect="1"/>
          </p:cNvPicPr>
          <p:nvPr/>
        </p:nvPicPr>
        <p:blipFill>
          <a:blip r:embed="rId2">
            <a:alphaModFix amt="60000"/>
          </a:blip>
          <a:srcRect t="883" b="2570"/>
          <a:stretch/>
        </p:blipFill>
        <p:spPr>
          <a:xfrm>
            <a:off x="-3048" y="-1"/>
            <a:ext cx="12191980" cy="6856614"/>
          </a:xfrm>
          <a:prstGeom prst="rect">
            <a:avLst/>
          </a:prstGeom>
        </p:spPr>
      </p:pic>
      <p:sp>
        <p:nvSpPr>
          <p:cNvPr id="2" name="Title 1">
            <a:extLst>
              <a:ext uri="{FF2B5EF4-FFF2-40B4-BE49-F238E27FC236}">
                <a16:creationId xmlns:a16="http://schemas.microsoft.com/office/drawing/2014/main" id="{C214DC00-F5F8-4832-CA4B-E1E8C30CA229}"/>
              </a:ext>
            </a:extLst>
          </p:cNvPr>
          <p:cNvSpPr>
            <a:spLocks noGrp="1"/>
          </p:cNvSpPr>
          <p:nvPr>
            <p:ph type="title"/>
          </p:nvPr>
        </p:nvSpPr>
        <p:spPr>
          <a:xfrm>
            <a:off x="1634788" y="214436"/>
            <a:ext cx="7921689" cy="2446342"/>
          </a:xfrm>
        </p:spPr>
        <p:txBody>
          <a:bodyPr anchor="ctr">
            <a:normAutofit/>
          </a:bodyPr>
          <a:lstStyle/>
          <a:p>
            <a:pPr algn="ctr">
              <a:spcAft>
                <a:spcPts val="1000"/>
              </a:spcAft>
            </a:pPr>
            <a:r>
              <a:rPr lang="en-US" sz="60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Create an invoice batch</a:t>
            </a:r>
            <a:r>
              <a:rPr lang="en-GB" sz="6000" b="1" kern="100" dirty="0">
                <a:solidFill>
                  <a:srgbClr val="FFFFFF"/>
                </a:solidFill>
                <a:effectLst/>
                <a:latin typeface="Calibri" panose="020F0502020204030204" pitchFamily="34" charset="0"/>
                <a:ea typeface="Calibri" panose="020F0502020204030204" pitchFamily="34" charset="0"/>
                <a:cs typeface="Arial" panose="020B0604020202020204" pitchFamily="34" charset="0"/>
              </a:rPr>
              <a:t>:</a:t>
            </a:r>
            <a:endParaRPr lang="en-GB" sz="6000" b="1" dirty="0">
              <a:solidFill>
                <a:srgbClr val="FFFFFF"/>
              </a:solidFill>
            </a:endParaRPr>
          </a:p>
        </p:txBody>
      </p:sp>
      <p:grpSp>
        <p:nvGrpSpPr>
          <p:cNvPr id="44" name="Group 43">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45" name="Picture 44">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46" name="Picture 45">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2">
            <a:extLst>
              <a:ext uri="{FF2B5EF4-FFF2-40B4-BE49-F238E27FC236}">
                <a16:creationId xmlns:a16="http://schemas.microsoft.com/office/drawing/2014/main" id="{9E3FE30C-6A7C-E7F8-AC4F-36CD813B2368}"/>
              </a:ext>
            </a:extLst>
          </p:cNvPr>
          <p:cNvSpPr>
            <a:spLocks noGrp="1"/>
          </p:cNvSpPr>
          <p:nvPr>
            <p:ph idx="1"/>
          </p:nvPr>
        </p:nvSpPr>
        <p:spPr>
          <a:xfrm>
            <a:off x="3008335" y="2556582"/>
            <a:ext cx="5174596" cy="3954373"/>
          </a:xfrm>
        </p:spPr>
        <p:txBody>
          <a:bodyPr anchor="ctr">
            <a:normAutofit/>
          </a:bodyPr>
          <a:lstStyle/>
          <a:p>
            <a:pPr marL="0" indent="0" algn="ctr">
              <a:spcAft>
                <a:spcPts val="1000"/>
              </a:spcAft>
              <a:buNone/>
            </a:pPr>
            <a:r>
              <a:rPr lang="en-GB" sz="36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Navigator:</a:t>
            </a:r>
          </a:p>
          <a:p>
            <a:pPr algn="ctr">
              <a:spcAft>
                <a:spcPts val="1000"/>
              </a:spcAft>
            </a:pPr>
            <a:r>
              <a:rPr lang="en-GB" sz="36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Invoices</a:t>
            </a:r>
          </a:p>
          <a:p>
            <a:pPr algn="ctr">
              <a:spcAft>
                <a:spcPts val="1000"/>
              </a:spcAft>
            </a:pPr>
            <a:r>
              <a:rPr lang="en-GB" sz="36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Entry</a:t>
            </a:r>
          </a:p>
          <a:p>
            <a:pPr algn="ctr">
              <a:spcAft>
                <a:spcPts val="1000"/>
              </a:spcAft>
            </a:pPr>
            <a:r>
              <a:rPr lang="en-GB" sz="3600" b="1" kern="100" dirty="0">
                <a:solidFill>
                  <a:srgbClr val="FFFFFF"/>
                </a:solidFill>
                <a:latin typeface="Calibri" panose="020F0502020204030204" pitchFamily="34" charset="0"/>
                <a:ea typeface="Calibri" panose="020F0502020204030204" pitchFamily="34" charset="0"/>
                <a:cs typeface="Arial" panose="020B0604020202020204" pitchFamily="34" charset="0"/>
              </a:rPr>
              <a:t>Invoice batches</a:t>
            </a:r>
          </a:p>
        </p:txBody>
      </p:sp>
    </p:spTree>
    <p:extLst>
      <p:ext uri="{BB962C8B-B14F-4D97-AF65-F5344CB8AC3E}">
        <p14:creationId xmlns:p14="http://schemas.microsoft.com/office/powerpoint/2010/main" val="3880414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8913EA03-3F9F-9816-12D2-754211C5C756}"/>
              </a:ext>
            </a:extLst>
          </p:cNvPr>
          <p:cNvPicPr>
            <a:picLocks noChangeAspect="1"/>
          </p:cNvPicPr>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1069968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528901" y="261814"/>
            <a:ext cx="11274612" cy="661917"/>
          </a:xfrm>
        </p:spPr>
        <p:txBody>
          <a:bodyPr>
            <a:normAutofit/>
          </a:bodyPr>
          <a:lstStyle/>
          <a:p>
            <a:pPr>
              <a:lnSpc>
                <a:spcPct val="100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Press on invoices and create a standard invoice</a:t>
            </a:r>
          </a:p>
        </p:txBody>
      </p:sp>
      <p:pic>
        <p:nvPicPr>
          <p:cNvPr id="2" name="Picture 1">
            <a:extLst>
              <a:ext uri="{FF2B5EF4-FFF2-40B4-BE49-F238E27FC236}">
                <a16:creationId xmlns:a16="http://schemas.microsoft.com/office/drawing/2014/main" id="{81EDABED-8227-89F2-880A-5AF589CCFE53}"/>
              </a:ext>
            </a:extLst>
          </p:cNvPr>
          <p:cNvPicPr>
            <a:picLocks noChangeAspect="1"/>
          </p:cNvPicPr>
          <p:nvPr/>
        </p:nvPicPr>
        <p:blipFill>
          <a:blip r:embed="rId2"/>
          <a:stretch>
            <a:fillRect/>
          </a:stretch>
        </p:blipFill>
        <p:spPr>
          <a:xfrm>
            <a:off x="822517" y="762291"/>
            <a:ext cx="10546966" cy="5940666"/>
          </a:xfrm>
          <a:prstGeom prst="rect">
            <a:avLst/>
          </a:prstGeom>
        </p:spPr>
      </p:pic>
    </p:spTree>
    <p:extLst>
      <p:ext uri="{BB962C8B-B14F-4D97-AF65-F5344CB8AC3E}">
        <p14:creationId xmlns:p14="http://schemas.microsoft.com/office/powerpoint/2010/main" val="8844212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CD946A-C9BF-EDEE-3FBE-F8CFD9EC625A}"/>
              </a:ext>
            </a:extLst>
          </p:cNvPr>
          <p:cNvSpPr>
            <a:spLocks noGrp="1"/>
          </p:cNvSpPr>
          <p:nvPr>
            <p:ph idx="1"/>
          </p:nvPr>
        </p:nvSpPr>
        <p:spPr>
          <a:xfrm>
            <a:off x="458694" y="1331118"/>
            <a:ext cx="11274612" cy="4195763"/>
          </a:xfrm>
        </p:spPr>
        <p:txBody>
          <a:bodyPr>
            <a:normAutofit fontScale="92500" lnSpcReduction="10000"/>
          </a:bodyPr>
          <a:lstStyle/>
          <a:p>
            <a:r>
              <a:rPr lang="en-GB" sz="4000" dirty="0"/>
              <a:t>Select actions...1</a:t>
            </a:r>
          </a:p>
          <a:p>
            <a:pPr marL="0" indent="0">
              <a:buNone/>
            </a:pPr>
            <a:r>
              <a:rPr lang="en-GB" sz="4000" dirty="0"/>
              <a:t>Validate </a:t>
            </a:r>
          </a:p>
          <a:p>
            <a:r>
              <a:rPr lang="en-GB" sz="4000" dirty="0"/>
              <a:t>Then actions...1</a:t>
            </a:r>
          </a:p>
          <a:p>
            <a:pPr marL="0" indent="0">
              <a:buNone/>
            </a:pPr>
            <a:r>
              <a:rPr lang="en-GB" sz="4000" dirty="0"/>
              <a:t>Create accounting</a:t>
            </a:r>
          </a:p>
          <a:p>
            <a:r>
              <a:rPr lang="en-GB" sz="4000" dirty="0"/>
              <a:t>Final post</a:t>
            </a:r>
          </a:p>
          <a:p>
            <a:pPr marL="0" indent="0">
              <a:buNone/>
            </a:pPr>
            <a:r>
              <a:rPr lang="en-GB" sz="4000" dirty="0"/>
              <a:t>Ok</a:t>
            </a:r>
          </a:p>
        </p:txBody>
      </p:sp>
    </p:spTree>
    <p:extLst>
      <p:ext uri="{BB962C8B-B14F-4D97-AF65-F5344CB8AC3E}">
        <p14:creationId xmlns:p14="http://schemas.microsoft.com/office/powerpoint/2010/main" val="1364357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50CEBF70-91D1-927C-6583-48E5D3073B9B}"/>
              </a:ext>
            </a:extLst>
          </p:cNvPr>
          <p:cNvPicPr>
            <a:picLocks noChangeAspect="1"/>
          </p:cNvPicPr>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4265573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528901" y="261814"/>
            <a:ext cx="11274612" cy="661917"/>
          </a:xfrm>
        </p:spPr>
        <p:txBody>
          <a:bodyPr>
            <a:normAutofit/>
          </a:bodyPr>
          <a:lstStyle/>
          <a:p>
            <a:pPr>
              <a:lnSpc>
                <a:spcPct val="100000"/>
              </a:lnSpc>
              <a:spcAft>
                <a:spcPts val="1000"/>
              </a:spcAft>
            </a:pPr>
            <a:r>
              <a:rPr lang="en-GB" kern="100" dirty="0">
                <a:latin typeface="Calibri" panose="020F0502020204030204" pitchFamily="34" charset="0"/>
                <a:ea typeface="Calibri" panose="020F0502020204030204" pitchFamily="34" charset="0"/>
                <a:cs typeface="Arial" panose="020B0604020202020204" pitchFamily="34" charset="0"/>
              </a:rPr>
              <a:t>Reports: View accounting</a:t>
            </a:r>
          </a:p>
        </p:txBody>
      </p:sp>
      <p:pic>
        <p:nvPicPr>
          <p:cNvPr id="4" name="Picture 3">
            <a:extLst>
              <a:ext uri="{FF2B5EF4-FFF2-40B4-BE49-F238E27FC236}">
                <a16:creationId xmlns:a16="http://schemas.microsoft.com/office/drawing/2014/main" id="{14DDCC00-2D43-367A-C374-FE6AE03343B4}"/>
              </a:ext>
            </a:extLst>
          </p:cNvPr>
          <p:cNvPicPr>
            <a:picLocks noChangeAspect="1"/>
          </p:cNvPicPr>
          <p:nvPr/>
        </p:nvPicPr>
        <p:blipFill>
          <a:blip r:embed="rId2"/>
          <a:stretch>
            <a:fillRect/>
          </a:stretch>
        </p:blipFill>
        <p:spPr>
          <a:xfrm>
            <a:off x="970327" y="923731"/>
            <a:ext cx="10251346" cy="5774155"/>
          </a:xfrm>
          <a:prstGeom prst="rect">
            <a:avLst/>
          </a:prstGeom>
        </p:spPr>
      </p:pic>
    </p:spTree>
    <p:extLst>
      <p:ext uri="{BB962C8B-B14F-4D97-AF65-F5344CB8AC3E}">
        <p14:creationId xmlns:p14="http://schemas.microsoft.com/office/powerpoint/2010/main" val="783163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sz="2400" dirty="0">
                <a:latin typeface="Calibri" panose="020F0502020204030204" pitchFamily="34" charset="0"/>
                <a:ea typeface="Calibri" panose="020F0502020204030204" pitchFamily="34" charset="0"/>
              </a:rPr>
              <a:t>Result</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37025F4B-ACCD-8891-791C-5D65D484BB99}"/>
              </a:ext>
            </a:extLst>
          </p:cNvPr>
          <p:cNvPicPr>
            <a:picLocks noChangeAspect="1"/>
          </p:cNvPicPr>
          <p:nvPr/>
        </p:nvPicPr>
        <p:blipFill>
          <a:blip r:embed="rId2"/>
          <a:stretch>
            <a:fillRect/>
          </a:stretch>
        </p:blipFill>
        <p:spPr>
          <a:xfrm>
            <a:off x="940126" y="933061"/>
            <a:ext cx="10311748" cy="5808177"/>
          </a:xfrm>
          <a:prstGeom prst="rect">
            <a:avLst/>
          </a:prstGeom>
        </p:spPr>
      </p:pic>
    </p:spTree>
    <p:extLst>
      <p:ext uri="{BB962C8B-B14F-4D97-AF65-F5344CB8AC3E}">
        <p14:creationId xmlns:p14="http://schemas.microsoft.com/office/powerpoint/2010/main" val="2747969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529230" y="159980"/>
            <a:ext cx="11133537" cy="528277"/>
          </a:xfrm>
        </p:spPr>
        <p:txBody>
          <a:bodyPr>
            <a:normAutofit/>
          </a:bodyPr>
          <a:lstStyle/>
          <a:p>
            <a:pPr>
              <a:lnSpc>
                <a:spcPct val="115000"/>
              </a:lnSpc>
              <a:spcAft>
                <a:spcPts val="1000"/>
              </a:spcAft>
            </a:pPr>
            <a:r>
              <a:rPr lang="en-US" sz="2400" kern="100" dirty="0">
                <a:latin typeface="Times New Roman" panose="02020603050405020304" pitchFamily="18" charset="0"/>
                <a:ea typeface="Calibri" panose="020F0502020204030204" pitchFamily="34" charset="0"/>
                <a:cs typeface="Arial" panose="020B0604020202020204" pitchFamily="34" charset="0"/>
              </a:rPr>
              <a:t>S</a:t>
            </a:r>
            <a:r>
              <a:rPr lang="en-GB" sz="2400" kern="100" dirty="0">
                <a:effectLst/>
                <a:latin typeface="Calibri" panose="020F0502020204030204" pitchFamily="34" charset="0"/>
                <a:ea typeface="Calibri" panose="020F0502020204030204" pitchFamily="34" charset="0"/>
                <a:cs typeface="Arial" panose="020B0604020202020204" pitchFamily="34" charset="0"/>
              </a:rPr>
              <a:t>elect create supplier</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sp>
        <p:nvSpPr>
          <p:cNvPr id="2" name="Rectangle 2">
            <a:extLst>
              <a:ext uri="{FF2B5EF4-FFF2-40B4-BE49-F238E27FC236}">
                <a16:creationId xmlns:a16="http://schemas.microsoft.com/office/drawing/2014/main" id="{23054E8B-C0D2-4871-384C-BE44D86759E4}"/>
              </a:ext>
            </a:extLst>
          </p:cNvPr>
          <p:cNvSpPr>
            <a:spLocks noChangeArrowheads="1"/>
          </p:cNvSpPr>
          <p:nvPr/>
        </p:nvSpPr>
        <p:spPr bwMode="auto">
          <a:xfrm>
            <a:off x="2762864" y="15436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5" name="Object 4">
            <a:extLst>
              <a:ext uri="{FF2B5EF4-FFF2-40B4-BE49-F238E27FC236}">
                <a16:creationId xmlns:a16="http://schemas.microsoft.com/office/drawing/2014/main" id="{D515295A-0F7F-9866-8BFF-A74670360074}"/>
              </a:ext>
            </a:extLst>
          </p:cNvPr>
          <p:cNvGraphicFramePr>
            <a:graphicFrameLocks/>
          </p:cNvGraphicFramePr>
          <p:nvPr>
            <p:extLst>
              <p:ext uri="{D42A27DB-BD31-4B8C-83A1-F6EECF244321}">
                <p14:modId xmlns:p14="http://schemas.microsoft.com/office/powerpoint/2010/main" val="1723678258"/>
              </p:ext>
            </p:extLst>
          </p:nvPr>
        </p:nvGraphicFramePr>
        <p:xfrm>
          <a:off x="529231" y="855405"/>
          <a:ext cx="11133537" cy="5842613"/>
        </p:xfrm>
        <a:graphic>
          <a:graphicData uri="http://schemas.openxmlformats.org/presentationml/2006/ole">
            <mc:AlternateContent xmlns:mc="http://schemas.openxmlformats.org/markup-compatibility/2006">
              <mc:Choice xmlns:v="urn:schemas-microsoft-com:vml" Requires="v">
                <p:oleObj spid="_x0000_s2051" name="Picture" r:id="rId3" imgW="0" imgH="0" progId="StaticMetafile">
                  <p:embed/>
                </p:oleObj>
              </mc:Choice>
              <mc:Fallback>
                <p:oleObj name="Picture" r:id="rId3" imgW="0" imgH="0" progId="StaticMetafile">
                  <p:embed/>
                  <p:pic>
                    <p:nvPicPr>
                      <p:cNvPr id="0" name="rectole000000000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31" y="855405"/>
                        <a:ext cx="11133537" cy="5842613"/>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509180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sz="2400" dirty="0">
                <a:latin typeface="Calibri" panose="020F0502020204030204" pitchFamily="34" charset="0"/>
                <a:ea typeface="Calibri" panose="020F0502020204030204" pitchFamily="34" charset="0"/>
              </a:rPr>
              <a:t>Invoice withholding tax press on ( ctrl+f11)</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9DD83101-6BC3-17A3-6B30-24B23FAAE3A8}"/>
              </a:ext>
            </a:extLst>
          </p:cNvPr>
          <p:cNvPicPr>
            <a:picLocks noChangeAspect="1"/>
          </p:cNvPicPr>
          <p:nvPr/>
        </p:nvPicPr>
        <p:blipFill>
          <a:blip r:embed="rId2"/>
          <a:stretch>
            <a:fillRect/>
          </a:stretch>
        </p:blipFill>
        <p:spPr>
          <a:xfrm>
            <a:off x="894908" y="855012"/>
            <a:ext cx="10402183" cy="5859115"/>
          </a:xfrm>
          <a:prstGeom prst="rect">
            <a:avLst/>
          </a:prstGeom>
        </p:spPr>
      </p:pic>
    </p:spTree>
    <p:extLst>
      <p:ext uri="{BB962C8B-B14F-4D97-AF65-F5344CB8AC3E}">
        <p14:creationId xmlns:p14="http://schemas.microsoft.com/office/powerpoint/2010/main" val="691238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1706945"/>
          </a:xfrm>
        </p:spPr>
        <p:txBody>
          <a:bodyPr>
            <a:normAutofit/>
          </a:bodyPr>
          <a:lstStyle/>
          <a:p>
            <a:pPr>
              <a:lnSpc>
                <a:spcPct val="100000"/>
              </a:lnSpc>
              <a:spcAft>
                <a:spcPts val="1000"/>
              </a:spcAft>
            </a:pPr>
            <a:r>
              <a:rPr lang="en-GB" sz="2400" dirty="0">
                <a:latin typeface="Calibri" panose="020F0502020204030204" pitchFamily="34" charset="0"/>
                <a:ea typeface="Calibri" panose="020F0502020204030204" pitchFamily="34" charset="0"/>
              </a:rPr>
              <a:t>Create accounting</a:t>
            </a:r>
          </a:p>
          <a:p>
            <a:pPr>
              <a:lnSpc>
                <a:spcPct val="100000"/>
              </a:lnSpc>
              <a:spcAft>
                <a:spcPts val="1000"/>
              </a:spcAft>
            </a:pPr>
            <a:r>
              <a:rPr lang="en-GB" sz="2400" dirty="0">
                <a:latin typeface="Calibri" panose="020F0502020204030204" pitchFamily="34" charset="0"/>
                <a:ea typeface="Calibri" panose="020F0502020204030204" pitchFamily="34" charset="0"/>
              </a:rPr>
              <a:t>Final post</a:t>
            </a:r>
          </a:p>
          <a:p>
            <a:pPr>
              <a:lnSpc>
                <a:spcPct val="100000"/>
              </a:lnSpc>
              <a:spcAft>
                <a:spcPts val="1000"/>
              </a:spcAft>
            </a:pPr>
            <a:r>
              <a:rPr lang="en-GB" sz="2400" dirty="0">
                <a:latin typeface="Calibri" panose="020F0502020204030204" pitchFamily="34" charset="0"/>
                <a:ea typeface="Calibri" panose="020F0502020204030204" pitchFamily="34" charset="0"/>
              </a:rPr>
              <a:t>Ok</a:t>
            </a:r>
            <a:endParaRPr lang="en-GB"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BA998FAE-37E1-6477-9882-6FC8AE65BCB9}"/>
              </a:ext>
            </a:extLst>
          </p:cNvPr>
          <p:cNvPicPr>
            <a:picLocks noChangeAspect="1"/>
          </p:cNvPicPr>
          <p:nvPr/>
        </p:nvPicPr>
        <p:blipFill>
          <a:blip r:embed="rId2"/>
          <a:stretch>
            <a:fillRect/>
          </a:stretch>
        </p:blipFill>
        <p:spPr>
          <a:xfrm>
            <a:off x="2481943" y="975751"/>
            <a:ext cx="9710057" cy="5555121"/>
          </a:xfrm>
          <a:prstGeom prst="rect">
            <a:avLst/>
          </a:prstGeom>
        </p:spPr>
      </p:pic>
    </p:spTree>
    <p:extLst>
      <p:ext uri="{BB962C8B-B14F-4D97-AF65-F5344CB8AC3E}">
        <p14:creationId xmlns:p14="http://schemas.microsoft.com/office/powerpoint/2010/main" val="4257120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sz="2400" dirty="0">
                <a:latin typeface="Calibri" panose="020F0502020204030204" pitchFamily="34" charset="0"/>
                <a:ea typeface="Calibri" panose="020F0502020204030204" pitchFamily="34" charset="0"/>
              </a:rPr>
              <a:t>Result</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36F9A083-C01F-CACB-F375-4D7A2218305A}"/>
              </a:ext>
            </a:extLst>
          </p:cNvPr>
          <p:cNvPicPr>
            <a:picLocks noChangeAspect="1"/>
          </p:cNvPicPr>
          <p:nvPr/>
        </p:nvPicPr>
        <p:blipFill>
          <a:blip r:embed="rId2"/>
          <a:stretch>
            <a:fillRect/>
          </a:stretch>
        </p:blipFill>
        <p:spPr>
          <a:xfrm>
            <a:off x="1021546" y="933061"/>
            <a:ext cx="10148908" cy="5716456"/>
          </a:xfrm>
          <a:prstGeom prst="rect">
            <a:avLst/>
          </a:prstGeom>
        </p:spPr>
      </p:pic>
    </p:spTree>
    <p:extLst>
      <p:ext uri="{BB962C8B-B14F-4D97-AF65-F5344CB8AC3E}">
        <p14:creationId xmlns:p14="http://schemas.microsoft.com/office/powerpoint/2010/main" val="1973362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F7B6E7E-CF5F-4C30-CF07-99E997F751EC}"/>
              </a:ext>
            </a:extLst>
          </p:cNvPr>
          <p:cNvSpPr>
            <a:spLocks noGrp="1"/>
          </p:cNvSpPr>
          <p:nvPr>
            <p:ph type="title"/>
          </p:nvPr>
        </p:nvSpPr>
        <p:spPr>
          <a:xfrm>
            <a:off x="1094391" y="381000"/>
            <a:ext cx="10003218" cy="2057400"/>
          </a:xfrm>
        </p:spPr>
        <p:txBody>
          <a:bodyPr>
            <a:normAutofit/>
          </a:bodyPr>
          <a:lstStyle/>
          <a:p>
            <a:pPr algn="ctr"/>
            <a:r>
              <a:rPr lang="en-GB" dirty="0"/>
              <a:t>Payment to the invoice:</a:t>
            </a:r>
            <a:endParaRPr lang="en-GB"/>
          </a:p>
        </p:txBody>
      </p:sp>
      <p:graphicFrame>
        <p:nvGraphicFramePr>
          <p:cNvPr id="5" name="Content Placeholder 2">
            <a:extLst>
              <a:ext uri="{FF2B5EF4-FFF2-40B4-BE49-F238E27FC236}">
                <a16:creationId xmlns:a16="http://schemas.microsoft.com/office/drawing/2014/main" id="{953FD32F-3C03-1661-238C-33E87202FA34}"/>
              </a:ext>
            </a:extLst>
          </p:cNvPr>
          <p:cNvGraphicFramePr>
            <a:graphicFrameLocks noGrp="1"/>
          </p:cNvGraphicFramePr>
          <p:nvPr>
            <p:ph idx="1"/>
            <p:extLst>
              <p:ext uri="{D42A27DB-BD31-4B8C-83A1-F6EECF244321}">
                <p14:modId xmlns:p14="http://schemas.microsoft.com/office/powerpoint/2010/main" val="1892452302"/>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51247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65A8B18F-20D1-17F3-2097-97D6C23CE61C}"/>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3256752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4A05-D003-0366-3DED-4FCFBD2B113E}"/>
              </a:ext>
            </a:extLst>
          </p:cNvPr>
          <p:cNvSpPr>
            <a:spLocks noGrp="1"/>
          </p:cNvSpPr>
          <p:nvPr>
            <p:ph type="title"/>
          </p:nvPr>
        </p:nvSpPr>
        <p:spPr/>
        <p:txBody>
          <a:bodyPr>
            <a:normAutofit/>
          </a:bodyPr>
          <a:lstStyle/>
          <a:p>
            <a:r>
              <a:rPr lang="en-GB" dirty="0"/>
              <a:t>Add the following:</a:t>
            </a:r>
          </a:p>
        </p:txBody>
      </p:sp>
      <p:sp>
        <p:nvSpPr>
          <p:cNvPr id="3" name="Content Placeholder 2">
            <a:extLst>
              <a:ext uri="{FF2B5EF4-FFF2-40B4-BE49-F238E27FC236}">
                <a16:creationId xmlns:a16="http://schemas.microsoft.com/office/drawing/2014/main" id="{05DA5E74-3795-1EB9-6C84-8D2627EDEFB9}"/>
              </a:ext>
            </a:extLst>
          </p:cNvPr>
          <p:cNvSpPr>
            <a:spLocks noGrp="1"/>
          </p:cNvSpPr>
          <p:nvPr>
            <p:ph idx="1"/>
          </p:nvPr>
        </p:nvSpPr>
        <p:spPr/>
        <p:txBody>
          <a:bodyPr/>
          <a:lstStyle/>
          <a:p>
            <a:r>
              <a:rPr lang="en-GB" dirty="0"/>
              <a:t>The payment date : 1-12-2016</a:t>
            </a:r>
          </a:p>
          <a:p>
            <a:r>
              <a:rPr lang="en-GB" dirty="0"/>
              <a:t>The bank account: </a:t>
            </a:r>
            <a:r>
              <a:rPr lang="en-GB" dirty="0" err="1"/>
              <a:t>mkm</a:t>
            </a:r>
            <a:r>
              <a:rPr lang="en-GB" dirty="0"/>
              <a:t>%</a:t>
            </a:r>
          </a:p>
          <a:p>
            <a:r>
              <a:rPr lang="en-GB" dirty="0"/>
              <a:t>Payment process profile: standard check format</a:t>
            </a:r>
          </a:p>
          <a:p>
            <a:r>
              <a:rPr lang="en-GB" dirty="0"/>
              <a:t>Then save</a:t>
            </a:r>
          </a:p>
        </p:txBody>
      </p:sp>
    </p:spTree>
    <p:extLst>
      <p:ext uri="{BB962C8B-B14F-4D97-AF65-F5344CB8AC3E}">
        <p14:creationId xmlns:p14="http://schemas.microsoft.com/office/powerpoint/2010/main" val="2549607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37A80253-49A5-FEA4-5E4F-DB7160365B41}"/>
              </a:ext>
            </a:extLst>
          </p:cNvPr>
          <p:cNvPicPr>
            <a:picLocks noGrp="1" noChangeAspect="1"/>
          </p:cNvPicPr>
          <p:nvPr>
            <p:ph idx="1"/>
          </p:nvPr>
        </p:nvPicPr>
        <p:blipFill>
          <a:blip r:embed="rId3">
            <a:alphaModFix/>
          </a:blip>
          <a:srcRect b="20"/>
          <a:stretch/>
        </p:blipFill>
        <p:spPr>
          <a:xfrm>
            <a:off x="20" y="10"/>
            <a:ext cx="12191980" cy="6856614"/>
          </a:xfrm>
          <a:prstGeom prst="rect">
            <a:avLst/>
          </a:prstGeom>
        </p:spPr>
      </p:pic>
    </p:spTree>
    <p:extLst>
      <p:ext uri="{BB962C8B-B14F-4D97-AF65-F5344CB8AC3E}">
        <p14:creationId xmlns:p14="http://schemas.microsoft.com/office/powerpoint/2010/main" val="36309252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9"/>
            <a:ext cx="11274612" cy="671248"/>
          </a:xfrm>
        </p:spPr>
        <p:txBody>
          <a:bodyPr>
            <a:normAutofit/>
          </a:bodyPr>
          <a:lstStyle/>
          <a:p>
            <a:pPr>
              <a:lnSpc>
                <a:spcPct val="115000"/>
              </a:lnSpc>
              <a:spcAft>
                <a:spcPts val="1000"/>
              </a:spcAft>
            </a:pPr>
            <a:r>
              <a:rPr lang="en-GB" sz="2400" dirty="0">
                <a:latin typeface="Calibri" panose="020F0502020204030204" pitchFamily="34" charset="0"/>
                <a:ea typeface="Calibri" panose="020F0502020204030204" pitchFamily="34" charset="0"/>
              </a:rPr>
              <a:t>Create accounting final post (do the same thing for the withhold tax)</a:t>
            </a:r>
          </a:p>
        </p:txBody>
      </p:sp>
      <p:pic>
        <p:nvPicPr>
          <p:cNvPr id="4" name="Picture 3">
            <a:extLst>
              <a:ext uri="{FF2B5EF4-FFF2-40B4-BE49-F238E27FC236}">
                <a16:creationId xmlns:a16="http://schemas.microsoft.com/office/drawing/2014/main" id="{059692FF-6D2A-F9C1-AFFE-7BDF7D3DE51A}"/>
              </a:ext>
            </a:extLst>
          </p:cNvPr>
          <p:cNvPicPr>
            <a:picLocks noChangeAspect="1"/>
          </p:cNvPicPr>
          <p:nvPr/>
        </p:nvPicPr>
        <p:blipFill>
          <a:blip r:embed="rId2"/>
          <a:stretch>
            <a:fillRect/>
          </a:stretch>
        </p:blipFill>
        <p:spPr>
          <a:xfrm>
            <a:off x="1088654" y="998377"/>
            <a:ext cx="10014691" cy="5640857"/>
          </a:xfrm>
          <a:prstGeom prst="rect">
            <a:avLst/>
          </a:prstGeom>
        </p:spPr>
      </p:pic>
    </p:spTree>
    <p:extLst>
      <p:ext uri="{BB962C8B-B14F-4D97-AF65-F5344CB8AC3E}">
        <p14:creationId xmlns:p14="http://schemas.microsoft.com/office/powerpoint/2010/main" val="6510536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sz="2400" dirty="0">
                <a:latin typeface="Calibri" panose="020F0502020204030204" pitchFamily="34" charset="0"/>
                <a:ea typeface="Calibri" panose="020F0502020204030204" pitchFamily="34" charset="0"/>
              </a:rPr>
              <a:t>Result</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F6D11C0F-2F22-B497-0D87-02E918CF704F}"/>
              </a:ext>
            </a:extLst>
          </p:cNvPr>
          <p:cNvPicPr>
            <a:picLocks noChangeAspect="1"/>
          </p:cNvPicPr>
          <p:nvPr/>
        </p:nvPicPr>
        <p:blipFill>
          <a:blip r:embed="rId2"/>
          <a:stretch>
            <a:fillRect/>
          </a:stretch>
        </p:blipFill>
        <p:spPr>
          <a:xfrm>
            <a:off x="1001449" y="933061"/>
            <a:ext cx="10189102" cy="5739096"/>
          </a:xfrm>
          <a:prstGeom prst="rect">
            <a:avLst/>
          </a:prstGeom>
        </p:spPr>
      </p:pic>
    </p:spTree>
    <p:extLst>
      <p:ext uri="{BB962C8B-B14F-4D97-AF65-F5344CB8AC3E}">
        <p14:creationId xmlns:p14="http://schemas.microsoft.com/office/powerpoint/2010/main" val="1979040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Rectangle 5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54">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white and black comic book explosion&#10;&#10;Description automatically generated">
            <a:extLst>
              <a:ext uri="{FF2B5EF4-FFF2-40B4-BE49-F238E27FC236}">
                <a16:creationId xmlns:a16="http://schemas.microsoft.com/office/drawing/2014/main" id="{75692542-E9B4-5026-312C-BB10F909AFD3}"/>
              </a:ext>
            </a:extLst>
          </p:cNvPr>
          <p:cNvPicPr>
            <a:picLocks noChangeAspect="1"/>
          </p:cNvPicPr>
          <p:nvPr/>
        </p:nvPicPr>
        <p:blipFill>
          <a:blip r:embed="rId2">
            <a:alphaModFix amt="60000"/>
            <a:extLst>
              <a:ext uri="{28A0092B-C50C-407E-A947-70E740481C1C}">
                <a14:useLocalDpi xmlns:a14="http://schemas.microsoft.com/office/drawing/2010/main" val="0"/>
              </a:ext>
            </a:extLst>
          </a:blip>
          <a:srcRect t="20012" r="-1" b="18340"/>
          <a:stretch/>
        </p:blipFill>
        <p:spPr>
          <a:xfrm>
            <a:off x="20" y="10"/>
            <a:ext cx="12188932" cy="6856614"/>
          </a:xfrm>
          <a:prstGeom prst="rect">
            <a:avLst/>
          </a:prstGeom>
        </p:spPr>
      </p:pic>
      <p:sp>
        <p:nvSpPr>
          <p:cNvPr id="2" name="Title 1">
            <a:extLst>
              <a:ext uri="{FF2B5EF4-FFF2-40B4-BE49-F238E27FC236}">
                <a16:creationId xmlns:a16="http://schemas.microsoft.com/office/drawing/2014/main" id="{C214DC00-F5F8-4832-CA4B-E1E8C30CA229}"/>
              </a:ext>
            </a:extLst>
          </p:cNvPr>
          <p:cNvSpPr>
            <a:spLocks noGrp="1"/>
          </p:cNvSpPr>
          <p:nvPr>
            <p:ph type="title"/>
          </p:nvPr>
        </p:nvSpPr>
        <p:spPr>
          <a:xfrm>
            <a:off x="1198180" y="726066"/>
            <a:ext cx="9774619" cy="2474333"/>
          </a:xfrm>
        </p:spPr>
        <p:txBody>
          <a:bodyPr anchor="ctr">
            <a:normAutofit/>
          </a:bodyPr>
          <a:lstStyle/>
          <a:p>
            <a:pPr algn="ctr">
              <a:spcAft>
                <a:spcPts val="1000"/>
              </a:spcAft>
            </a:pPr>
            <a:r>
              <a:rPr lang="en-US" sz="8800" b="1" kern="100" dirty="0">
                <a:solidFill>
                  <a:srgbClr val="FF3300"/>
                </a:solidFill>
                <a:latin typeface="Calibri" panose="020F0502020204030204" pitchFamily="34" charset="0"/>
                <a:ea typeface="Calibri" panose="020F0502020204030204" pitchFamily="34" charset="0"/>
                <a:cs typeface="Arial" panose="020B0604020202020204" pitchFamily="34" charset="0"/>
              </a:rPr>
              <a:t>Discount:</a:t>
            </a:r>
            <a:endParaRPr lang="en-GB" sz="8800" b="1" dirty="0">
              <a:solidFill>
                <a:srgbClr val="FF3300"/>
              </a:solidFill>
            </a:endParaRPr>
          </a:p>
        </p:txBody>
      </p:sp>
      <p:sp>
        <p:nvSpPr>
          <p:cNvPr id="3" name="Content Placeholder 2">
            <a:extLst>
              <a:ext uri="{FF2B5EF4-FFF2-40B4-BE49-F238E27FC236}">
                <a16:creationId xmlns:a16="http://schemas.microsoft.com/office/drawing/2014/main" id="{9E3FE30C-6A7C-E7F8-AC4F-36CD813B2368}"/>
              </a:ext>
            </a:extLst>
          </p:cNvPr>
          <p:cNvSpPr>
            <a:spLocks noGrp="1"/>
          </p:cNvSpPr>
          <p:nvPr>
            <p:ph idx="1"/>
          </p:nvPr>
        </p:nvSpPr>
        <p:spPr>
          <a:xfrm>
            <a:off x="727788" y="2668555"/>
            <a:ext cx="10445490" cy="3275045"/>
          </a:xfrm>
        </p:spPr>
        <p:txBody>
          <a:bodyPr anchor="ctr">
            <a:normAutofit/>
          </a:bodyPr>
          <a:lstStyle/>
          <a:p>
            <a:pPr marL="0" indent="0" algn="ctr">
              <a:spcAft>
                <a:spcPts val="1000"/>
              </a:spcAft>
              <a:buNone/>
            </a:pPr>
            <a:r>
              <a:rPr lang="en-US" b="1" kern="100" dirty="0">
                <a:solidFill>
                  <a:srgbClr val="FFFFFF"/>
                </a:solidFill>
                <a:latin typeface="Calibri" panose="020F0502020204030204" pitchFamily="34" charset="0"/>
                <a:ea typeface="Calibri" panose="020F0502020204030204" pitchFamily="34" charset="0"/>
                <a:cs typeface="Arial" panose="020B0604020202020204" pitchFamily="34" charset="0"/>
              </a:rPr>
              <a:t>N</a:t>
            </a:r>
            <a:r>
              <a:rPr lang="en-GB" b="1" kern="100" dirty="0" err="1">
                <a:solidFill>
                  <a:srgbClr val="FFFFFF"/>
                </a:solidFill>
                <a:latin typeface="Calibri" panose="020F0502020204030204" pitchFamily="34" charset="0"/>
                <a:ea typeface="Calibri" panose="020F0502020204030204" pitchFamily="34" charset="0"/>
                <a:cs typeface="Arial" panose="020B0604020202020204" pitchFamily="34" charset="0"/>
              </a:rPr>
              <a:t>avigator</a:t>
            </a:r>
            <a:r>
              <a:rPr lang="en-GB" b="1" kern="100" dirty="0">
                <a:solidFill>
                  <a:srgbClr val="FFFFFF"/>
                </a:solidFill>
                <a:latin typeface="Calibri" panose="020F0502020204030204" pitchFamily="34" charset="0"/>
                <a:ea typeface="Calibri" panose="020F0502020204030204" pitchFamily="34" charset="0"/>
                <a:cs typeface="Arial" panose="020B0604020202020204" pitchFamily="34" charset="0"/>
              </a:rPr>
              <a:t>:</a:t>
            </a:r>
          </a:p>
          <a:p>
            <a:pPr algn="ctr">
              <a:spcAft>
                <a:spcPts val="1000"/>
              </a:spcAft>
            </a:pPr>
            <a:r>
              <a:rPr lang="en-GB" b="1" kern="100" dirty="0">
                <a:solidFill>
                  <a:srgbClr val="FFFFFF"/>
                </a:solidFill>
                <a:latin typeface="Calibri" panose="020F0502020204030204" pitchFamily="34" charset="0"/>
                <a:ea typeface="Calibri" panose="020F0502020204030204" pitchFamily="34" charset="0"/>
                <a:cs typeface="Arial" panose="020B0604020202020204" pitchFamily="34" charset="0"/>
              </a:rPr>
              <a:t>Setup</a:t>
            </a:r>
          </a:p>
          <a:p>
            <a:pPr algn="ctr">
              <a:spcAft>
                <a:spcPts val="1000"/>
              </a:spcAft>
            </a:pPr>
            <a:r>
              <a:rPr lang="en-GB" b="1" kern="100" dirty="0">
                <a:solidFill>
                  <a:srgbClr val="FFFFFF"/>
                </a:solidFill>
                <a:latin typeface="Calibri" panose="020F0502020204030204" pitchFamily="34" charset="0"/>
                <a:ea typeface="Calibri" panose="020F0502020204030204" pitchFamily="34" charset="0"/>
                <a:cs typeface="Arial" panose="020B0604020202020204" pitchFamily="34" charset="0"/>
              </a:rPr>
              <a:t>Invoice</a:t>
            </a:r>
          </a:p>
          <a:p>
            <a:pPr algn="ctr">
              <a:spcAft>
                <a:spcPts val="1000"/>
              </a:spcAft>
            </a:pPr>
            <a:r>
              <a:rPr lang="en-GB" b="1" kern="100" dirty="0">
                <a:solidFill>
                  <a:srgbClr val="FFFFFF"/>
                </a:solidFill>
                <a:latin typeface="Calibri" panose="020F0502020204030204" pitchFamily="34" charset="0"/>
                <a:ea typeface="Calibri" panose="020F0502020204030204" pitchFamily="34" charset="0"/>
                <a:cs typeface="Arial" panose="020B0604020202020204" pitchFamily="34" charset="0"/>
              </a:rPr>
              <a:t>Payment terms</a:t>
            </a:r>
          </a:p>
        </p:txBody>
      </p:sp>
    </p:spTree>
    <p:extLst>
      <p:ext uri="{BB962C8B-B14F-4D97-AF65-F5344CB8AC3E}">
        <p14:creationId xmlns:p14="http://schemas.microsoft.com/office/powerpoint/2010/main" val="1936797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529230" y="159980"/>
            <a:ext cx="11133537" cy="528277"/>
          </a:xfrm>
        </p:spPr>
        <p:txBody>
          <a:bodyPr>
            <a:normAutofit/>
          </a:bodyPr>
          <a:lstStyle/>
          <a:p>
            <a:pPr>
              <a:lnSpc>
                <a:spcPct val="115000"/>
              </a:lnSpc>
              <a:spcAft>
                <a:spcPts val="1000"/>
              </a:spcAft>
            </a:pPr>
            <a:r>
              <a:rPr lang="en-US" sz="2400" kern="100" dirty="0">
                <a:latin typeface="Calibri" panose="020F0502020204030204" pitchFamily="34" charset="0"/>
                <a:ea typeface="Calibri" panose="020F0502020204030204" pitchFamily="34" charset="0"/>
                <a:cs typeface="Arial" panose="020B0604020202020204" pitchFamily="34" charset="0"/>
              </a:rPr>
              <a:t>Enter </a:t>
            </a:r>
            <a:r>
              <a:rPr lang="en-GB" sz="2400" kern="100" dirty="0">
                <a:effectLst/>
                <a:latin typeface="Calibri" panose="020F0502020204030204" pitchFamily="34" charset="0"/>
                <a:ea typeface="Calibri" panose="020F0502020204030204" pitchFamily="34" charset="0"/>
                <a:cs typeface="Arial" panose="020B0604020202020204" pitchFamily="34" charset="0"/>
              </a:rPr>
              <a:t>the organization name then apply</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sp>
        <p:nvSpPr>
          <p:cNvPr id="2" name="Rectangle 2">
            <a:extLst>
              <a:ext uri="{FF2B5EF4-FFF2-40B4-BE49-F238E27FC236}">
                <a16:creationId xmlns:a16="http://schemas.microsoft.com/office/drawing/2014/main" id="{23054E8B-C0D2-4871-384C-BE44D86759E4}"/>
              </a:ext>
            </a:extLst>
          </p:cNvPr>
          <p:cNvSpPr>
            <a:spLocks noChangeArrowheads="1"/>
          </p:cNvSpPr>
          <p:nvPr/>
        </p:nvSpPr>
        <p:spPr bwMode="auto">
          <a:xfrm>
            <a:off x="2762864" y="15436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Rectangle 2">
            <a:extLst>
              <a:ext uri="{FF2B5EF4-FFF2-40B4-BE49-F238E27FC236}">
                <a16:creationId xmlns:a16="http://schemas.microsoft.com/office/drawing/2014/main" id="{7119B7F3-3879-93C5-DB02-7DF878E09218}"/>
              </a:ext>
            </a:extLst>
          </p:cNvPr>
          <p:cNvSpPr>
            <a:spLocks noChangeArrowheads="1"/>
          </p:cNvSpPr>
          <p:nvPr/>
        </p:nvSpPr>
        <p:spPr bwMode="auto">
          <a:xfrm>
            <a:off x="-2327747" y="688256"/>
            <a:ext cx="244371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6" name="Object 5">
            <a:extLst>
              <a:ext uri="{FF2B5EF4-FFF2-40B4-BE49-F238E27FC236}">
                <a16:creationId xmlns:a16="http://schemas.microsoft.com/office/drawing/2014/main" id="{76968B12-53B2-1C62-AE37-6AD43E135636}"/>
              </a:ext>
            </a:extLst>
          </p:cNvPr>
          <p:cNvGraphicFramePr>
            <a:graphicFrameLocks/>
          </p:cNvGraphicFramePr>
          <p:nvPr>
            <p:extLst>
              <p:ext uri="{D42A27DB-BD31-4B8C-83A1-F6EECF244321}">
                <p14:modId xmlns:p14="http://schemas.microsoft.com/office/powerpoint/2010/main" val="946440130"/>
              </p:ext>
            </p:extLst>
          </p:nvPr>
        </p:nvGraphicFramePr>
        <p:xfrm>
          <a:off x="529230" y="688256"/>
          <a:ext cx="11133537" cy="6009757"/>
        </p:xfrm>
        <a:graphic>
          <a:graphicData uri="http://schemas.openxmlformats.org/presentationml/2006/ole">
            <mc:AlternateContent xmlns:mc="http://schemas.openxmlformats.org/markup-compatibility/2006">
              <mc:Choice xmlns:v="urn:schemas-microsoft-com:vml" Requires="v">
                <p:oleObj spid="_x0000_s3075" name="Picture" r:id="rId3" imgW="0" imgH="0" progId="StaticMetafile">
                  <p:embed/>
                </p:oleObj>
              </mc:Choice>
              <mc:Fallback>
                <p:oleObj name="Picture" r:id="rId3" imgW="0" imgH="0" progId="StaticMetafile">
                  <p:embed/>
                  <p:pic>
                    <p:nvPicPr>
                      <p:cNvPr id="0" name="rectole000000000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30" y="688256"/>
                        <a:ext cx="11133537" cy="6009757"/>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952070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B82E773-81B2-4938-4D1C-A75D36840F5D}"/>
              </a:ext>
            </a:extLst>
          </p:cNvPr>
          <p:cNvSpPr>
            <a:spLocks noChangeArrowheads="1"/>
          </p:cNvSpPr>
          <p:nvPr/>
        </p:nvSpPr>
        <p:spPr bwMode="auto">
          <a:xfrm>
            <a:off x="-1" y="-1"/>
            <a:ext cx="26465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6" name="Object 5">
            <a:extLst>
              <a:ext uri="{FF2B5EF4-FFF2-40B4-BE49-F238E27FC236}">
                <a16:creationId xmlns:a16="http://schemas.microsoft.com/office/drawing/2014/main" id="{8C870CCD-EB42-25BA-D06E-7C0E6E06D77F}"/>
              </a:ext>
            </a:extLst>
          </p:cNvPr>
          <p:cNvGraphicFramePr>
            <a:graphicFrameLocks/>
          </p:cNvGraphicFramePr>
          <p:nvPr>
            <p:extLst>
              <p:ext uri="{D42A27DB-BD31-4B8C-83A1-F6EECF244321}">
                <p14:modId xmlns:p14="http://schemas.microsoft.com/office/powerpoint/2010/main" val="288199168"/>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10243" name="Picture" r:id="rId3" imgW="0" imgH="0" progId="StaticMetafile">
                  <p:embed/>
                </p:oleObj>
              </mc:Choice>
              <mc:Fallback>
                <p:oleObj name="Picture" r:id="rId3" imgW="0" imgH="0" progId="StaticMetafile">
                  <p:embed/>
                  <p:pic>
                    <p:nvPicPr>
                      <p:cNvPr id="0" name="rectole000000000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0279883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8"/>
            <a:ext cx="11274612" cy="605933"/>
          </a:xfrm>
        </p:spPr>
        <p:txBody>
          <a:bodyPr>
            <a:normAutofit/>
          </a:bodyPr>
          <a:lstStyle/>
          <a:p>
            <a:pPr>
              <a:lnSpc>
                <a:spcPct val="115000"/>
              </a:lnSpc>
              <a:spcAft>
                <a:spcPts val="1000"/>
              </a:spcAft>
            </a:pPr>
            <a:r>
              <a:rPr lang="en-GB" sz="2400" dirty="0">
                <a:latin typeface="Calibri" panose="020F0502020204030204" pitchFamily="34" charset="0"/>
                <a:ea typeface="Calibri" panose="020F0502020204030204" pitchFamily="34" charset="0"/>
              </a:rPr>
              <a:t>Enter the payment name, due and days</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sp>
        <p:nvSpPr>
          <p:cNvPr id="5" name="Rectangle 2">
            <a:extLst>
              <a:ext uri="{FF2B5EF4-FFF2-40B4-BE49-F238E27FC236}">
                <a16:creationId xmlns:a16="http://schemas.microsoft.com/office/drawing/2014/main" id="{D8365BC7-DA6E-224A-4BCA-845C2728E241}"/>
              </a:ext>
            </a:extLst>
          </p:cNvPr>
          <p:cNvSpPr>
            <a:spLocks noChangeArrowheads="1"/>
          </p:cNvSpPr>
          <p:nvPr/>
        </p:nvSpPr>
        <p:spPr bwMode="auto">
          <a:xfrm>
            <a:off x="321547" y="933060"/>
            <a:ext cx="249748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6" name="Object 5">
            <a:extLst>
              <a:ext uri="{FF2B5EF4-FFF2-40B4-BE49-F238E27FC236}">
                <a16:creationId xmlns:a16="http://schemas.microsoft.com/office/drawing/2014/main" id="{97BBD021-7A86-0746-A3D3-7AEA26D42B4F}"/>
              </a:ext>
            </a:extLst>
          </p:cNvPr>
          <p:cNvGraphicFramePr>
            <a:graphicFrameLocks/>
          </p:cNvGraphicFramePr>
          <p:nvPr>
            <p:extLst>
              <p:ext uri="{D42A27DB-BD31-4B8C-83A1-F6EECF244321}">
                <p14:modId xmlns:p14="http://schemas.microsoft.com/office/powerpoint/2010/main" val="3549276972"/>
              </p:ext>
            </p:extLst>
          </p:nvPr>
        </p:nvGraphicFramePr>
        <p:xfrm>
          <a:off x="321547" y="933060"/>
          <a:ext cx="11505363" cy="5597811"/>
        </p:xfrm>
        <a:graphic>
          <a:graphicData uri="http://schemas.openxmlformats.org/presentationml/2006/ole">
            <mc:AlternateContent xmlns:mc="http://schemas.openxmlformats.org/markup-compatibility/2006">
              <mc:Choice xmlns:v="urn:schemas-microsoft-com:vml" Requires="v">
                <p:oleObj spid="_x0000_s11267" name="Picture" r:id="rId3" imgW="0" imgH="0" progId="StaticMetafile">
                  <p:embed/>
                </p:oleObj>
              </mc:Choice>
              <mc:Fallback>
                <p:oleObj name="Picture" r:id="rId3" imgW="0" imgH="0" progId="StaticMetafile">
                  <p:embed/>
                  <p:pic>
                    <p:nvPicPr>
                      <p:cNvPr id="0" name="rectole000000000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47" y="933060"/>
                        <a:ext cx="11505363" cy="559781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544954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6AFC6B3-615E-984B-6F0C-D78ACE5186E8}"/>
              </a:ext>
            </a:extLst>
          </p:cNvPr>
          <p:cNvSpPr>
            <a:spLocks noGrp="1"/>
          </p:cNvSpPr>
          <p:nvPr>
            <p:ph idx="1"/>
          </p:nvPr>
        </p:nvSpPr>
        <p:spPr>
          <a:xfrm>
            <a:off x="320718" y="317295"/>
            <a:ext cx="11274612" cy="901905"/>
          </a:xfrm>
        </p:spPr>
        <p:txBody>
          <a:bodyPr>
            <a:normAutofit fontScale="85000" lnSpcReduction="20000"/>
          </a:bodyPr>
          <a:lstStyle/>
          <a:p>
            <a:pPr>
              <a:spcAft>
                <a:spcPts val="1000"/>
              </a:spcAft>
            </a:pPr>
            <a:r>
              <a:rPr lang="en-GB" sz="2400" dirty="0">
                <a:latin typeface="Calibri" panose="020F0502020204030204" pitchFamily="34" charset="0"/>
                <a:ea typeface="Calibri" panose="020F0502020204030204" pitchFamily="34" charset="0"/>
              </a:rPr>
              <a:t>Select the first discount box</a:t>
            </a:r>
          </a:p>
          <a:p>
            <a:pPr>
              <a:spcAft>
                <a:spcPts val="1000"/>
              </a:spcAft>
            </a:pPr>
            <a:r>
              <a:rPr lang="en-GB" sz="2400" dirty="0">
                <a:latin typeface="Calibri" panose="020F0502020204030204" pitchFamily="34" charset="0"/>
                <a:ea typeface="Calibri" panose="020F0502020204030204" pitchFamily="34" charset="0"/>
              </a:rPr>
              <a:t>Add the discount and days</a:t>
            </a:r>
          </a:p>
        </p:txBody>
      </p:sp>
      <p:sp>
        <p:nvSpPr>
          <p:cNvPr id="7" name="Rectangle 2">
            <a:extLst>
              <a:ext uri="{FF2B5EF4-FFF2-40B4-BE49-F238E27FC236}">
                <a16:creationId xmlns:a16="http://schemas.microsoft.com/office/drawing/2014/main" id="{685A5E22-1AE9-DD9C-AE45-B18BF7242521}"/>
              </a:ext>
            </a:extLst>
          </p:cNvPr>
          <p:cNvSpPr>
            <a:spLocks noChangeArrowheads="1"/>
          </p:cNvSpPr>
          <p:nvPr/>
        </p:nvSpPr>
        <p:spPr bwMode="auto">
          <a:xfrm>
            <a:off x="806244" y="1219199"/>
            <a:ext cx="23605423" cy="6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8" name="Object 7">
            <a:extLst>
              <a:ext uri="{FF2B5EF4-FFF2-40B4-BE49-F238E27FC236}">
                <a16:creationId xmlns:a16="http://schemas.microsoft.com/office/drawing/2014/main" id="{2A753063-1AD7-404A-58ED-2FB2379A95F8}"/>
              </a:ext>
            </a:extLst>
          </p:cNvPr>
          <p:cNvGraphicFramePr>
            <a:graphicFrameLocks/>
          </p:cNvGraphicFramePr>
          <p:nvPr>
            <p:extLst>
              <p:ext uri="{D42A27DB-BD31-4B8C-83A1-F6EECF244321}">
                <p14:modId xmlns:p14="http://schemas.microsoft.com/office/powerpoint/2010/main" val="3682984323"/>
              </p:ext>
            </p:extLst>
          </p:nvPr>
        </p:nvGraphicFramePr>
        <p:xfrm>
          <a:off x="806245" y="1219200"/>
          <a:ext cx="10874477" cy="5321505"/>
        </p:xfrm>
        <a:graphic>
          <a:graphicData uri="http://schemas.openxmlformats.org/presentationml/2006/ole">
            <mc:AlternateContent xmlns:mc="http://schemas.openxmlformats.org/markup-compatibility/2006">
              <mc:Choice xmlns:v="urn:schemas-microsoft-com:vml" Requires="v">
                <p:oleObj spid="_x0000_s12291" name="Picture" r:id="rId3" imgW="0" imgH="0" progId="StaticMetafile">
                  <p:embed/>
                </p:oleObj>
              </mc:Choice>
              <mc:Fallback>
                <p:oleObj name="Picture" r:id="rId3" imgW="0" imgH="0" progId="StaticMetafile">
                  <p:embed/>
                  <p:pic>
                    <p:nvPicPr>
                      <p:cNvPr id="0" name="rectole000000000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245" y="1219200"/>
                        <a:ext cx="10874477" cy="5321505"/>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596005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DFFA-B1CA-45D9-4365-D7CBFD3D0B35}"/>
              </a:ext>
            </a:extLst>
          </p:cNvPr>
          <p:cNvSpPr>
            <a:spLocks noGrp="1"/>
          </p:cNvSpPr>
          <p:nvPr>
            <p:ph type="title"/>
          </p:nvPr>
        </p:nvSpPr>
        <p:spPr/>
        <p:txBody>
          <a:bodyPr>
            <a:normAutofit/>
          </a:bodyPr>
          <a:lstStyle/>
          <a:p>
            <a:r>
              <a:rPr lang="en-GB" dirty="0"/>
              <a:t>Create an invoice for the discount </a:t>
            </a:r>
          </a:p>
        </p:txBody>
      </p:sp>
      <p:sp>
        <p:nvSpPr>
          <p:cNvPr id="3" name="Content Placeholder 2">
            <a:extLst>
              <a:ext uri="{FF2B5EF4-FFF2-40B4-BE49-F238E27FC236}">
                <a16:creationId xmlns:a16="http://schemas.microsoft.com/office/drawing/2014/main" id="{012DB873-588D-4435-2A4D-5E0D78132C21}"/>
              </a:ext>
            </a:extLst>
          </p:cNvPr>
          <p:cNvSpPr>
            <a:spLocks noGrp="1"/>
          </p:cNvSpPr>
          <p:nvPr>
            <p:ph idx="1"/>
          </p:nvPr>
        </p:nvSpPr>
        <p:spPr>
          <a:xfrm>
            <a:off x="914400" y="1949450"/>
            <a:ext cx="10818906" cy="4195763"/>
          </a:xfrm>
        </p:spPr>
        <p:txBody>
          <a:bodyPr>
            <a:normAutofit fontScale="92500" lnSpcReduction="10000"/>
          </a:bodyPr>
          <a:lstStyle/>
          <a:p>
            <a:r>
              <a:rPr lang="en-GB" dirty="0"/>
              <a:t>Navigator:</a:t>
            </a:r>
          </a:p>
          <a:p>
            <a:pPr marL="0" indent="0">
              <a:buNone/>
            </a:pPr>
            <a:r>
              <a:rPr lang="en-GB" dirty="0"/>
              <a:t>Invoices</a:t>
            </a:r>
          </a:p>
          <a:p>
            <a:pPr marL="0" indent="0">
              <a:buNone/>
            </a:pPr>
            <a:r>
              <a:rPr lang="en-GB" dirty="0"/>
              <a:t>Entry</a:t>
            </a:r>
          </a:p>
          <a:p>
            <a:pPr marL="0" indent="0">
              <a:buNone/>
            </a:pPr>
            <a:r>
              <a:rPr lang="en-GB" dirty="0"/>
              <a:t>Invoices</a:t>
            </a:r>
          </a:p>
          <a:p>
            <a:r>
              <a:rPr lang="en-GB" dirty="0"/>
              <a:t>Find my supplier and select an invoice which didn't paid</a:t>
            </a:r>
          </a:p>
          <a:p>
            <a:r>
              <a:rPr lang="en-GB" dirty="0"/>
              <a:t>The type : prepayment</a:t>
            </a:r>
          </a:p>
          <a:p>
            <a:r>
              <a:rPr lang="en-GB" dirty="0"/>
              <a:t>Terms: immediate</a:t>
            </a:r>
          </a:p>
          <a:p>
            <a:r>
              <a:rPr lang="en-GB" dirty="0"/>
              <a:t>Select 2 lines box and add the amount</a:t>
            </a:r>
          </a:p>
        </p:txBody>
      </p:sp>
    </p:spTree>
    <p:extLst>
      <p:ext uri="{BB962C8B-B14F-4D97-AF65-F5344CB8AC3E}">
        <p14:creationId xmlns:p14="http://schemas.microsoft.com/office/powerpoint/2010/main" val="16381852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B7BBF38-CEAF-F661-3A6A-04A2C381132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5" name="Object 4">
            <a:extLst>
              <a:ext uri="{FF2B5EF4-FFF2-40B4-BE49-F238E27FC236}">
                <a16:creationId xmlns:a16="http://schemas.microsoft.com/office/drawing/2014/main" id="{A269B199-7629-540F-304A-014ECF4C67FC}"/>
              </a:ext>
            </a:extLst>
          </p:cNvPr>
          <p:cNvGraphicFramePr>
            <a:graphicFrameLocks/>
          </p:cNvGraphicFramePr>
          <p:nvPr>
            <p:extLst>
              <p:ext uri="{D42A27DB-BD31-4B8C-83A1-F6EECF244321}">
                <p14:modId xmlns:p14="http://schemas.microsoft.com/office/powerpoint/2010/main" val="2808053337"/>
              </p:ext>
            </p:extLst>
          </p:nvPr>
        </p:nvGraphicFramePr>
        <p:xfrm>
          <a:off x="0" y="-1"/>
          <a:ext cx="12192000" cy="6857995"/>
        </p:xfrm>
        <a:graphic>
          <a:graphicData uri="http://schemas.openxmlformats.org/presentationml/2006/ole">
            <mc:AlternateContent xmlns:mc="http://schemas.openxmlformats.org/markup-compatibility/2006">
              <mc:Choice xmlns:v="urn:schemas-microsoft-com:vml" Requires="v">
                <p:oleObj spid="_x0000_s13315" name="Picture" r:id="rId3" imgW="0" imgH="0" progId="StaticMetafile">
                  <p:embed/>
                </p:oleObj>
              </mc:Choice>
              <mc:Fallback>
                <p:oleObj name="Picture" r:id="rId3" imgW="0" imgH="0" progId="StaticMetafile">
                  <p:embed/>
                  <p:pic>
                    <p:nvPicPr>
                      <p:cNvPr id="0" name="rectole000000000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92000" cy="6857995"/>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83070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A784B-3560-E5DE-4C60-C58EAB493433}"/>
              </a:ext>
            </a:extLst>
          </p:cNvPr>
          <p:cNvSpPr>
            <a:spLocks noGrp="1"/>
          </p:cNvSpPr>
          <p:nvPr>
            <p:ph idx="1"/>
          </p:nvPr>
        </p:nvSpPr>
        <p:spPr>
          <a:xfrm>
            <a:off x="1291814" y="919559"/>
            <a:ext cx="8421146" cy="5018882"/>
          </a:xfrm>
        </p:spPr>
        <p:txBody>
          <a:bodyPr>
            <a:normAutofit fontScale="92500" lnSpcReduction="10000"/>
          </a:bodyPr>
          <a:lstStyle/>
          <a:p>
            <a:r>
              <a:rPr lang="en-GB" sz="4000" dirty="0"/>
              <a:t>Actions:</a:t>
            </a:r>
          </a:p>
          <a:p>
            <a:pPr marL="0" indent="0">
              <a:buNone/>
            </a:pPr>
            <a:r>
              <a:rPr lang="en-GB" sz="4000" dirty="0"/>
              <a:t>Validate </a:t>
            </a:r>
          </a:p>
          <a:p>
            <a:r>
              <a:rPr lang="en-GB" sz="4000" dirty="0"/>
              <a:t>Actions:</a:t>
            </a:r>
          </a:p>
          <a:p>
            <a:pPr marL="0" indent="0">
              <a:buNone/>
            </a:pPr>
            <a:r>
              <a:rPr lang="en-GB" sz="4000" dirty="0"/>
              <a:t>Create accounting</a:t>
            </a:r>
          </a:p>
          <a:p>
            <a:pPr marL="0" indent="0">
              <a:buNone/>
            </a:pPr>
            <a:r>
              <a:rPr lang="en-GB" sz="4000" dirty="0"/>
              <a:t>Final post</a:t>
            </a:r>
          </a:p>
          <a:p>
            <a:r>
              <a:rPr lang="en-GB" sz="4000" dirty="0"/>
              <a:t>Actions:</a:t>
            </a:r>
          </a:p>
          <a:p>
            <a:pPr marL="0" indent="0">
              <a:buNone/>
            </a:pPr>
            <a:r>
              <a:rPr lang="en-GB" sz="4000" dirty="0"/>
              <a:t>Pay in full</a:t>
            </a:r>
          </a:p>
        </p:txBody>
      </p:sp>
    </p:spTree>
    <p:extLst>
      <p:ext uri="{BB962C8B-B14F-4D97-AF65-F5344CB8AC3E}">
        <p14:creationId xmlns:p14="http://schemas.microsoft.com/office/powerpoint/2010/main" val="556296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E637DB2-B128-74E2-32E6-586D58F531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5" name="Object 4">
            <a:extLst>
              <a:ext uri="{FF2B5EF4-FFF2-40B4-BE49-F238E27FC236}">
                <a16:creationId xmlns:a16="http://schemas.microsoft.com/office/drawing/2014/main" id="{A33C31B8-2AAA-EB32-ABDE-D61A2BD449BC}"/>
              </a:ext>
            </a:extLst>
          </p:cNvPr>
          <p:cNvGraphicFramePr>
            <a:graphicFrameLocks/>
          </p:cNvGraphicFramePr>
          <p:nvPr>
            <p:extLst>
              <p:ext uri="{D42A27DB-BD31-4B8C-83A1-F6EECF244321}">
                <p14:modId xmlns:p14="http://schemas.microsoft.com/office/powerpoint/2010/main" val="3173802773"/>
              </p:ext>
            </p:extLst>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14339" name="Picture" r:id="rId3" imgW="0" imgH="0" progId="StaticMetafile">
                  <p:embed/>
                </p:oleObj>
              </mc:Choice>
              <mc:Fallback>
                <p:oleObj name="Picture" r:id="rId3" imgW="0" imgH="0" progId="StaticMetafile">
                  <p:embed/>
                  <p:pic>
                    <p:nvPicPr>
                      <p:cNvPr id="0" name="rectole000000000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75218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321547" y="327128"/>
            <a:ext cx="11696570" cy="744753"/>
          </a:xfrm>
        </p:spPr>
        <p:txBody>
          <a:bodyPr>
            <a:normAutofit fontScale="92500" lnSpcReduction="20000"/>
          </a:bodyPr>
          <a:lstStyle/>
          <a:p>
            <a:pPr>
              <a:lnSpc>
                <a:spcPct val="115000"/>
              </a:lnSpc>
              <a:spcAft>
                <a:spcPts val="1000"/>
              </a:spcAft>
            </a:pPr>
            <a:r>
              <a:rPr lang="en-GB" sz="2400" dirty="0">
                <a:latin typeface="Calibri" panose="020F0502020204030204" pitchFamily="34" charset="0"/>
                <a:ea typeface="Calibri" panose="020F0502020204030204" pitchFamily="34" charset="0"/>
              </a:rPr>
              <a:t>Add my payment document , payment process profile, payment method, bank account and the date then save</a:t>
            </a:r>
          </a:p>
        </p:txBody>
      </p:sp>
      <p:sp>
        <p:nvSpPr>
          <p:cNvPr id="5" name="Rectangle 2">
            <a:extLst>
              <a:ext uri="{FF2B5EF4-FFF2-40B4-BE49-F238E27FC236}">
                <a16:creationId xmlns:a16="http://schemas.microsoft.com/office/drawing/2014/main" id="{D8365BC7-DA6E-224A-4BCA-845C2728E241}"/>
              </a:ext>
            </a:extLst>
          </p:cNvPr>
          <p:cNvSpPr>
            <a:spLocks noChangeArrowheads="1"/>
          </p:cNvSpPr>
          <p:nvPr/>
        </p:nvSpPr>
        <p:spPr bwMode="auto">
          <a:xfrm>
            <a:off x="321547" y="933060"/>
            <a:ext cx="249748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2" name="Rectangle 2">
            <a:extLst>
              <a:ext uri="{FF2B5EF4-FFF2-40B4-BE49-F238E27FC236}">
                <a16:creationId xmlns:a16="http://schemas.microsoft.com/office/drawing/2014/main" id="{2AC1B0BC-BF99-D7BD-975B-7A130B6B4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4" name="Object 3">
            <a:extLst>
              <a:ext uri="{FF2B5EF4-FFF2-40B4-BE49-F238E27FC236}">
                <a16:creationId xmlns:a16="http://schemas.microsoft.com/office/drawing/2014/main" id="{5F1B3A86-8F4C-1C47-345D-4640F3F4741C}"/>
              </a:ext>
            </a:extLst>
          </p:cNvPr>
          <p:cNvGraphicFramePr>
            <a:graphicFrameLocks/>
          </p:cNvGraphicFramePr>
          <p:nvPr>
            <p:extLst>
              <p:ext uri="{D42A27DB-BD31-4B8C-83A1-F6EECF244321}">
                <p14:modId xmlns:p14="http://schemas.microsoft.com/office/powerpoint/2010/main" val="1134981153"/>
              </p:ext>
            </p:extLst>
          </p:nvPr>
        </p:nvGraphicFramePr>
        <p:xfrm>
          <a:off x="321547" y="1148080"/>
          <a:ext cx="11423413" cy="5382792"/>
        </p:xfrm>
        <a:graphic>
          <a:graphicData uri="http://schemas.openxmlformats.org/presentationml/2006/ole">
            <mc:AlternateContent xmlns:mc="http://schemas.openxmlformats.org/markup-compatibility/2006">
              <mc:Choice xmlns:v="urn:schemas-microsoft-com:vml" Requires="v">
                <p:oleObj spid="_x0000_s15363" name="Picture" r:id="rId3" imgW="0" imgH="0" progId="StaticMetafile">
                  <p:embed/>
                </p:oleObj>
              </mc:Choice>
              <mc:Fallback>
                <p:oleObj name="Picture" r:id="rId3" imgW="0" imgH="0" progId="StaticMetafile">
                  <p:embed/>
                  <p:pic>
                    <p:nvPicPr>
                      <p:cNvPr id="0" name="rectole000000000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47" y="1148080"/>
                        <a:ext cx="11423413" cy="5382792"/>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871258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321547" y="327128"/>
            <a:ext cx="11696570" cy="744753"/>
          </a:xfrm>
        </p:spPr>
        <p:txBody>
          <a:bodyPr>
            <a:normAutofit/>
          </a:bodyPr>
          <a:lstStyle/>
          <a:p>
            <a:pPr>
              <a:lnSpc>
                <a:spcPct val="115000"/>
              </a:lnSpc>
              <a:spcAft>
                <a:spcPts val="1000"/>
              </a:spcAft>
            </a:pPr>
            <a:r>
              <a:rPr lang="en-GB" sz="2400" dirty="0">
                <a:latin typeface="Calibri" panose="020F0502020204030204" pitchFamily="34" charset="0"/>
                <a:ea typeface="Calibri" panose="020F0502020204030204" pitchFamily="34" charset="0"/>
              </a:rPr>
              <a:t>Actions - create accounting - final post</a:t>
            </a:r>
          </a:p>
        </p:txBody>
      </p:sp>
      <p:sp>
        <p:nvSpPr>
          <p:cNvPr id="5" name="Rectangle 2">
            <a:extLst>
              <a:ext uri="{FF2B5EF4-FFF2-40B4-BE49-F238E27FC236}">
                <a16:creationId xmlns:a16="http://schemas.microsoft.com/office/drawing/2014/main" id="{D8365BC7-DA6E-224A-4BCA-845C2728E241}"/>
              </a:ext>
            </a:extLst>
          </p:cNvPr>
          <p:cNvSpPr>
            <a:spLocks noChangeArrowheads="1"/>
          </p:cNvSpPr>
          <p:nvPr/>
        </p:nvSpPr>
        <p:spPr bwMode="auto">
          <a:xfrm>
            <a:off x="321547" y="933060"/>
            <a:ext cx="249748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2" name="Rectangle 2">
            <a:extLst>
              <a:ext uri="{FF2B5EF4-FFF2-40B4-BE49-F238E27FC236}">
                <a16:creationId xmlns:a16="http://schemas.microsoft.com/office/drawing/2014/main" id="{2AC1B0BC-BF99-D7BD-975B-7A130B6B4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Rectangle 2">
            <a:extLst>
              <a:ext uri="{FF2B5EF4-FFF2-40B4-BE49-F238E27FC236}">
                <a16:creationId xmlns:a16="http://schemas.microsoft.com/office/drawing/2014/main" id="{B8737A44-C252-63CB-EE32-AB8CC810C7A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7" name="Object 6">
            <a:extLst>
              <a:ext uri="{FF2B5EF4-FFF2-40B4-BE49-F238E27FC236}">
                <a16:creationId xmlns:a16="http://schemas.microsoft.com/office/drawing/2014/main" id="{1A9FE80F-7B09-7E16-F545-EAEE87B255CE}"/>
              </a:ext>
            </a:extLst>
          </p:cNvPr>
          <p:cNvGraphicFramePr>
            <a:graphicFrameLocks/>
          </p:cNvGraphicFramePr>
          <p:nvPr>
            <p:extLst>
              <p:ext uri="{D42A27DB-BD31-4B8C-83A1-F6EECF244321}">
                <p14:modId xmlns:p14="http://schemas.microsoft.com/office/powerpoint/2010/main" val="2167683018"/>
              </p:ext>
            </p:extLst>
          </p:nvPr>
        </p:nvGraphicFramePr>
        <p:xfrm>
          <a:off x="436880" y="978779"/>
          <a:ext cx="11318240" cy="5552093"/>
        </p:xfrm>
        <a:graphic>
          <a:graphicData uri="http://schemas.openxmlformats.org/presentationml/2006/ole">
            <mc:AlternateContent xmlns:mc="http://schemas.openxmlformats.org/markup-compatibility/2006">
              <mc:Choice xmlns:v="urn:schemas-microsoft-com:vml" Requires="v">
                <p:oleObj spid="_x0000_s16387" name="Picture" r:id="rId3" imgW="0" imgH="0" progId="StaticMetafile">
                  <p:embed/>
                </p:oleObj>
              </mc:Choice>
              <mc:Fallback>
                <p:oleObj name="Picture" r:id="rId3" imgW="0" imgH="0" progId="StaticMetafile">
                  <p:embed/>
                  <p:pic>
                    <p:nvPicPr>
                      <p:cNvPr id="0" name="rectole000000000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80" y="978779"/>
                        <a:ext cx="11318240" cy="5552093"/>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7707805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743505" y="327129"/>
            <a:ext cx="11274612" cy="485672"/>
          </a:xfrm>
        </p:spPr>
        <p:txBody>
          <a:bodyPr>
            <a:normAutofit lnSpcReduction="10000"/>
          </a:bodyPr>
          <a:lstStyle/>
          <a:p>
            <a:pPr>
              <a:lnSpc>
                <a:spcPct val="115000"/>
              </a:lnSpc>
              <a:spcAft>
                <a:spcPts val="1000"/>
              </a:spcAft>
            </a:pPr>
            <a:r>
              <a:rPr lang="en-GB" sz="2400" dirty="0">
                <a:latin typeface="Calibri" panose="020F0502020204030204" pitchFamily="34" charset="0"/>
                <a:ea typeface="Calibri" panose="020F0502020204030204" pitchFamily="34" charset="0"/>
              </a:rPr>
              <a:t>Result</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sp>
        <p:nvSpPr>
          <p:cNvPr id="2" name="Rectangle 2">
            <a:extLst>
              <a:ext uri="{FF2B5EF4-FFF2-40B4-BE49-F238E27FC236}">
                <a16:creationId xmlns:a16="http://schemas.microsoft.com/office/drawing/2014/main" id="{A2F90198-025E-92CD-9720-47DA247E06A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5" name="Object 4">
            <a:extLst>
              <a:ext uri="{FF2B5EF4-FFF2-40B4-BE49-F238E27FC236}">
                <a16:creationId xmlns:a16="http://schemas.microsoft.com/office/drawing/2014/main" id="{C14CF399-F90B-F7AB-D958-D48D66DC94BE}"/>
              </a:ext>
            </a:extLst>
          </p:cNvPr>
          <p:cNvGraphicFramePr>
            <a:graphicFrameLocks/>
          </p:cNvGraphicFramePr>
          <p:nvPr>
            <p:extLst>
              <p:ext uri="{D42A27DB-BD31-4B8C-83A1-F6EECF244321}">
                <p14:modId xmlns:p14="http://schemas.microsoft.com/office/powerpoint/2010/main" val="1428854994"/>
              </p:ext>
            </p:extLst>
          </p:nvPr>
        </p:nvGraphicFramePr>
        <p:xfrm>
          <a:off x="479425" y="933062"/>
          <a:ext cx="11274612" cy="5597802"/>
        </p:xfrm>
        <a:graphic>
          <a:graphicData uri="http://schemas.openxmlformats.org/presentationml/2006/ole">
            <mc:AlternateContent xmlns:mc="http://schemas.openxmlformats.org/markup-compatibility/2006">
              <mc:Choice xmlns:v="urn:schemas-microsoft-com:vml" Requires="v">
                <p:oleObj spid="_x0000_s17411" name="Picture" r:id="rId3" imgW="0" imgH="0" progId="StaticMetafile">
                  <p:embed/>
                </p:oleObj>
              </mc:Choice>
              <mc:Fallback>
                <p:oleObj name="Picture" r:id="rId3" imgW="0" imgH="0" progId="StaticMetafile">
                  <p:embed/>
                  <p:pic>
                    <p:nvPicPr>
                      <p:cNvPr id="0" name="rectole000000000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933062"/>
                        <a:ext cx="11274612" cy="5597802"/>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6318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529230" y="159980"/>
            <a:ext cx="11133537" cy="528277"/>
          </a:xfrm>
        </p:spPr>
        <p:txBody>
          <a:bodyPr>
            <a:normAutofit/>
          </a:bodyPr>
          <a:lstStyle/>
          <a:p>
            <a:pPr>
              <a:lnSpc>
                <a:spcPct val="115000"/>
              </a:lnSpc>
              <a:spcAft>
                <a:spcPts val="1000"/>
              </a:spcAft>
            </a:pPr>
            <a:r>
              <a:rPr lang="en-US" sz="2400" kern="100" dirty="0">
                <a:effectLst/>
                <a:latin typeface="Calibri" panose="020F0502020204030204" pitchFamily="34" charset="0"/>
                <a:ea typeface="Calibri" panose="020F0502020204030204" pitchFamily="34" charset="0"/>
                <a:cs typeface="Arial" panose="020B0604020202020204" pitchFamily="34" charset="0"/>
              </a:rPr>
              <a:t>S</a:t>
            </a:r>
            <a:r>
              <a:rPr lang="en-GB" sz="2400" kern="100" dirty="0">
                <a:effectLst/>
                <a:latin typeface="Calibri" panose="020F0502020204030204" pitchFamily="34" charset="0"/>
                <a:ea typeface="Calibri" panose="020F0502020204030204" pitchFamily="34" charset="0"/>
                <a:cs typeface="Arial" panose="020B0604020202020204" pitchFamily="34" charset="0"/>
              </a:rPr>
              <a:t>elect create new organization</a:t>
            </a:r>
            <a:endParaRPr lang="en-GB" sz="2800" kern="100" dirty="0">
              <a:effectLst/>
              <a:latin typeface="Aptos" panose="020B0004020202020204" pitchFamily="34" charset="0"/>
              <a:ea typeface="Times New Roman" panose="02020603050405020304" pitchFamily="18" charset="0"/>
              <a:cs typeface="Arial" panose="020B0604020202020204" pitchFamily="34" charset="0"/>
            </a:endParaRPr>
          </a:p>
        </p:txBody>
      </p:sp>
      <p:sp>
        <p:nvSpPr>
          <p:cNvPr id="2" name="Rectangle 2">
            <a:extLst>
              <a:ext uri="{FF2B5EF4-FFF2-40B4-BE49-F238E27FC236}">
                <a16:creationId xmlns:a16="http://schemas.microsoft.com/office/drawing/2014/main" id="{23054E8B-C0D2-4871-384C-BE44D86759E4}"/>
              </a:ext>
            </a:extLst>
          </p:cNvPr>
          <p:cNvSpPr>
            <a:spLocks noChangeArrowheads="1"/>
          </p:cNvSpPr>
          <p:nvPr/>
        </p:nvSpPr>
        <p:spPr bwMode="auto">
          <a:xfrm>
            <a:off x="2762864" y="15436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Rectangle 2">
            <a:extLst>
              <a:ext uri="{FF2B5EF4-FFF2-40B4-BE49-F238E27FC236}">
                <a16:creationId xmlns:a16="http://schemas.microsoft.com/office/drawing/2014/main" id="{7119B7F3-3879-93C5-DB02-7DF878E09218}"/>
              </a:ext>
            </a:extLst>
          </p:cNvPr>
          <p:cNvSpPr>
            <a:spLocks noChangeArrowheads="1"/>
          </p:cNvSpPr>
          <p:nvPr/>
        </p:nvSpPr>
        <p:spPr bwMode="auto">
          <a:xfrm>
            <a:off x="-2327747" y="688256"/>
            <a:ext cx="244371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5" name="Rectangle 2">
            <a:extLst>
              <a:ext uri="{FF2B5EF4-FFF2-40B4-BE49-F238E27FC236}">
                <a16:creationId xmlns:a16="http://schemas.microsoft.com/office/drawing/2014/main" id="{C138E851-4411-6691-1182-114769BF1C1F}"/>
              </a:ext>
            </a:extLst>
          </p:cNvPr>
          <p:cNvSpPr>
            <a:spLocks noChangeArrowheads="1"/>
          </p:cNvSpPr>
          <p:nvPr/>
        </p:nvSpPr>
        <p:spPr bwMode="auto">
          <a:xfrm>
            <a:off x="-2139767" y="823964"/>
            <a:ext cx="244371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7" name="Object 6">
            <a:extLst>
              <a:ext uri="{FF2B5EF4-FFF2-40B4-BE49-F238E27FC236}">
                <a16:creationId xmlns:a16="http://schemas.microsoft.com/office/drawing/2014/main" id="{66BC30FD-9CD5-ACFE-A642-56F976DA1529}"/>
              </a:ext>
            </a:extLst>
          </p:cNvPr>
          <p:cNvGraphicFramePr>
            <a:graphicFrameLocks/>
          </p:cNvGraphicFramePr>
          <p:nvPr>
            <p:extLst>
              <p:ext uri="{D42A27DB-BD31-4B8C-83A1-F6EECF244321}">
                <p14:modId xmlns:p14="http://schemas.microsoft.com/office/powerpoint/2010/main" val="165817135"/>
              </p:ext>
            </p:extLst>
          </p:nvPr>
        </p:nvGraphicFramePr>
        <p:xfrm>
          <a:off x="529230" y="733976"/>
          <a:ext cx="11133537" cy="5964038"/>
        </p:xfrm>
        <a:graphic>
          <a:graphicData uri="http://schemas.openxmlformats.org/presentationml/2006/ole">
            <mc:AlternateContent xmlns:mc="http://schemas.openxmlformats.org/markup-compatibility/2006">
              <mc:Choice xmlns:v="urn:schemas-microsoft-com:vml" Requires="v">
                <p:oleObj spid="_x0000_s4099" name="Picture" r:id="rId3" imgW="0" imgH="0" progId="StaticMetafile">
                  <p:embed/>
                </p:oleObj>
              </mc:Choice>
              <mc:Fallback>
                <p:oleObj name="Picture" r:id="rId3" imgW="0" imgH="0" progId="StaticMetafile">
                  <p:embed/>
                  <p:pic>
                    <p:nvPicPr>
                      <p:cNvPr id="0" name="rectole000000000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30" y="733976"/>
                        <a:ext cx="11133537" cy="5964038"/>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581525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2" name="Rectangle 1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Calculator, pen, compass, money and a paper with graphs printed on it">
            <a:extLst>
              <a:ext uri="{FF2B5EF4-FFF2-40B4-BE49-F238E27FC236}">
                <a16:creationId xmlns:a16="http://schemas.microsoft.com/office/drawing/2014/main" id="{ADAE6C5C-6779-A367-6F10-5BFFE247EAC5}"/>
              </a:ext>
            </a:extLst>
          </p:cNvPr>
          <p:cNvPicPr>
            <a:picLocks noChangeAspect="1"/>
          </p:cNvPicPr>
          <p:nvPr/>
        </p:nvPicPr>
        <p:blipFill>
          <a:blip r:embed="rId3">
            <a:alphaModFix/>
          </a:blip>
          <a:srcRect b="6639"/>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6217B6-AB99-AAAB-4F0E-A20E0BE21D30}"/>
              </a:ext>
            </a:extLst>
          </p:cNvPr>
          <p:cNvSpPr>
            <a:spLocks noGrp="1"/>
          </p:cNvSpPr>
          <p:nvPr>
            <p:ph type="title"/>
          </p:nvPr>
        </p:nvSpPr>
        <p:spPr>
          <a:xfrm>
            <a:off x="2143290" y="1551427"/>
            <a:ext cx="7902372" cy="3755144"/>
          </a:xfrm>
        </p:spPr>
        <p:txBody>
          <a:bodyPr vert="horz" lIns="91440" tIns="45720" rIns="91440" bIns="45720" rtlCol="0" anchor="ctr">
            <a:normAutofit/>
          </a:bodyPr>
          <a:lstStyle/>
          <a:p>
            <a:pPr algn="ctr"/>
            <a:r>
              <a:rPr lang="en-US" sz="6000" dirty="0">
                <a:effectLst/>
              </a:rPr>
              <a:t>Payment Processing and Cash </a:t>
            </a:r>
            <a:r>
              <a:rPr lang="en-US" sz="6000" dirty="0"/>
              <a:t>Ma</a:t>
            </a:r>
            <a:r>
              <a:rPr lang="en-US" sz="6000" dirty="0">
                <a:effectLst/>
              </a:rPr>
              <a:t>nagement</a:t>
            </a:r>
            <a:endParaRPr lang="en-US" sz="6000" dirty="0"/>
          </a:p>
        </p:txBody>
      </p:sp>
    </p:spTree>
    <p:extLst>
      <p:ext uri="{BB962C8B-B14F-4D97-AF65-F5344CB8AC3E}">
        <p14:creationId xmlns:p14="http://schemas.microsoft.com/office/powerpoint/2010/main" val="1353585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E146-69A2-868A-A123-69D0C2B4F773}"/>
              </a:ext>
            </a:extLst>
          </p:cNvPr>
          <p:cNvSpPr>
            <a:spLocks noGrp="1"/>
          </p:cNvSpPr>
          <p:nvPr>
            <p:ph type="title"/>
          </p:nvPr>
        </p:nvSpPr>
        <p:spPr/>
        <p:txBody>
          <a:bodyPr>
            <a:normAutofit/>
          </a:bodyPr>
          <a:lstStyle/>
          <a:p>
            <a:r>
              <a:rPr lang="en-US" sz="3600" b="1" dirty="0">
                <a:effectLst/>
                <a:latin typeface="Times New Roman" panose="02020603050405020304" pitchFamily="18" charset="0"/>
                <a:ea typeface="Calibri" panose="020F0502020204030204" pitchFamily="34" charset="0"/>
                <a:cs typeface="Arial" panose="020B0604020202020204" pitchFamily="34" charset="0"/>
              </a:rPr>
              <a:t>Process supplier payments:</a:t>
            </a:r>
            <a:endParaRPr lang="en-GB" sz="7200" dirty="0"/>
          </a:p>
        </p:txBody>
      </p:sp>
      <p:sp>
        <p:nvSpPr>
          <p:cNvPr id="3" name="Content Placeholder 2">
            <a:extLst>
              <a:ext uri="{FF2B5EF4-FFF2-40B4-BE49-F238E27FC236}">
                <a16:creationId xmlns:a16="http://schemas.microsoft.com/office/drawing/2014/main" id="{25C0440B-32DD-2DC4-6498-6885B818E49B}"/>
              </a:ext>
            </a:extLst>
          </p:cNvPr>
          <p:cNvSpPr>
            <a:spLocks noGrp="1"/>
          </p:cNvSpPr>
          <p:nvPr>
            <p:ph idx="1"/>
          </p:nvPr>
        </p:nvSpPr>
        <p:spPr>
          <a:xfrm>
            <a:off x="458694" y="2087103"/>
            <a:ext cx="11274612" cy="3694266"/>
          </a:xfrm>
        </p:spPr>
        <p:txBody>
          <a:bodyPr/>
          <a:lstStyle/>
          <a:p>
            <a:pPr marL="0" indent="0">
              <a:lnSpc>
                <a:spcPct val="107000"/>
              </a:lnSpc>
              <a:spcAft>
                <a:spcPts val="800"/>
              </a:spcAft>
              <a:buSzPts val="1200"/>
              <a:buNone/>
            </a:pPr>
            <a:r>
              <a:rPr lang="en-US" sz="3200" dirty="0">
                <a:effectLst/>
                <a:latin typeface="Times New Roman" panose="02020603050405020304" pitchFamily="18" charset="0"/>
                <a:ea typeface="Calibri" panose="020F0502020204030204" pitchFamily="34" charset="0"/>
                <a:cs typeface="Arial" panose="020B0604020202020204" pitchFamily="34" charset="0"/>
              </a:rPr>
              <a:t>* How to process payments for posted invoice:</a:t>
            </a:r>
            <a:endParaRPr lang="en-GB" sz="2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2800" dirty="0">
                <a:effectLst/>
                <a:latin typeface="Times New Roman" panose="02020603050405020304" pitchFamily="18" charset="0"/>
                <a:ea typeface="Calibri" panose="020F0502020204030204" pitchFamily="34" charset="0"/>
              </a:rPr>
              <a:t>After post, the invoice and the due date come to pay the invoice we have more than one way first from invoice tap itself click </a:t>
            </a:r>
            <a:r>
              <a:rPr lang="en-US" sz="2800" b="1" dirty="0">
                <a:effectLst/>
                <a:latin typeface="Times New Roman" panose="02020603050405020304" pitchFamily="18" charset="0"/>
                <a:ea typeface="Calibri" panose="020F0502020204030204" pitchFamily="34" charset="0"/>
              </a:rPr>
              <a:t>action</a:t>
            </a:r>
            <a:r>
              <a:rPr lang="en-US" sz="2800" dirty="0">
                <a:effectLst/>
                <a:latin typeface="Times New Roman" panose="02020603050405020304" pitchFamily="18" charset="0"/>
                <a:ea typeface="Calibri" panose="020F0502020204030204" pitchFamily="34" charset="0"/>
              </a:rPr>
              <a:t> then choose pay in full to open to you the payment form.</a:t>
            </a:r>
            <a:endParaRPr lang="en-GB" dirty="0"/>
          </a:p>
        </p:txBody>
      </p:sp>
    </p:spTree>
    <p:extLst>
      <p:ext uri="{BB962C8B-B14F-4D97-AF65-F5344CB8AC3E}">
        <p14:creationId xmlns:p14="http://schemas.microsoft.com/office/powerpoint/2010/main" val="457945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2A3DE91F-8139-DDEA-914A-FA5090DBD90B}"/>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bwMode="auto">
          <a:xfrm>
            <a:off x="20" y="10"/>
            <a:ext cx="12191980" cy="6856614"/>
          </a:xfrm>
          <a:prstGeom prst="rect">
            <a:avLst/>
          </a:prstGeom>
          <a:noFill/>
        </p:spPr>
      </p:pic>
    </p:spTree>
    <p:extLst>
      <p:ext uri="{BB962C8B-B14F-4D97-AF65-F5344CB8AC3E}">
        <p14:creationId xmlns:p14="http://schemas.microsoft.com/office/powerpoint/2010/main" val="19218313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301377" y="327128"/>
            <a:ext cx="11274612" cy="941234"/>
          </a:xfrm>
        </p:spPr>
        <p:txBody>
          <a:bodyPr>
            <a:normAutofit/>
          </a:bodyPr>
          <a:lstStyle/>
          <a:p>
            <a:r>
              <a:rPr lang="en-US" sz="2400" dirty="0">
                <a:effectLst/>
                <a:latin typeface="Times New Roman" panose="02020603050405020304" pitchFamily="18" charset="0"/>
                <a:ea typeface="Calibri" panose="020F0502020204030204" pitchFamily="34" charset="0"/>
              </a:rPr>
              <a:t>Entre the bank account and payment method and complete other needed information and the invoice will appear then click action create final post</a:t>
            </a:r>
            <a:endParaRPr lang="en-GB" sz="3600" dirty="0"/>
          </a:p>
        </p:txBody>
      </p:sp>
      <p:pic>
        <p:nvPicPr>
          <p:cNvPr id="4" name="Picture 3" descr="A screenshot of a computer&#10;&#10;Description automatically generated">
            <a:extLst>
              <a:ext uri="{FF2B5EF4-FFF2-40B4-BE49-F238E27FC236}">
                <a16:creationId xmlns:a16="http://schemas.microsoft.com/office/drawing/2014/main" id="{2C610411-7891-C23C-62D0-15F85258F2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7631" y="1356853"/>
            <a:ext cx="9552583" cy="5373328"/>
          </a:xfrm>
          <a:prstGeom prst="rect">
            <a:avLst/>
          </a:prstGeom>
        </p:spPr>
      </p:pic>
    </p:spTree>
    <p:extLst>
      <p:ext uri="{BB962C8B-B14F-4D97-AF65-F5344CB8AC3E}">
        <p14:creationId xmlns:p14="http://schemas.microsoft.com/office/powerpoint/2010/main" val="30326539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1A805021-ECD9-35D9-700C-00B578EA8B48}"/>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a:xfrm>
            <a:off x="20" y="10"/>
            <a:ext cx="12191980" cy="6856614"/>
          </a:xfrm>
          <a:prstGeom prst="rect">
            <a:avLst/>
          </a:prstGeom>
        </p:spPr>
      </p:pic>
    </p:spTree>
    <p:extLst>
      <p:ext uri="{BB962C8B-B14F-4D97-AF65-F5344CB8AC3E}">
        <p14:creationId xmlns:p14="http://schemas.microsoft.com/office/powerpoint/2010/main" val="738242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35453"/>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latin typeface="Times New Roman" panose="02020603050405020304" pitchFamily="18" charset="0"/>
                <a:ea typeface="Calibri" panose="020F0502020204030204" pitchFamily="34" charset="0"/>
                <a:cs typeface="+mn-cs"/>
              </a:rPr>
              <a:t>We can see the transaction entries from tools , view accounting</a:t>
            </a:r>
            <a:endParaRPr lang="en-GB" sz="2400" dirty="0">
              <a:latin typeface="Times New Roman" panose="02020603050405020304" pitchFamily="18" charset="0"/>
              <a:ea typeface="Calibri" panose="020F0502020204030204" pitchFamily="34" charset="0"/>
              <a:cs typeface="+mn-cs"/>
            </a:endParaRPr>
          </a:p>
        </p:txBody>
      </p:sp>
      <p:pic>
        <p:nvPicPr>
          <p:cNvPr id="4" name="Content Placeholder 3" descr="A screenshot of a computer&#10;&#10;Description automatically generated">
            <a:extLst>
              <a:ext uri="{FF2B5EF4-FFF2-40B4-BE49-F238E27FC236}">
                <a16:creationId xmlns:a16="http://schemas.microsoft.com/office/drawing/2014/main" id="{AC837F14-5153-BAF0-D4D5-6E98E21EB65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0054" y="884903"/>
            <a:ext cx="10511892" cy="5912939"/>
          </a:xfrm>
          <a:prstGeom prst="rect">
            <a:avLst/>
          </a:prstGeom>
        </p:spPr>
      </p:pic>
    </p:spTree>
    <p:extLst>
      <p:ext uri="{BB962C8B-B14F-4D97-AF65-F5344CB8AC3E}">
        <p14:creationId xmlns:p14="http://schemas.microsoft.com/office/powerpoint/2010/main" val="1404308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35453"/>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rPr>
              <a:t>The second way to make payment to the invoice is through payments form</a:t>
            </a:r>
            <a:endParaRPr lang="en-GB" sz="2400" dirty="0">
              <a:latin typeface="Times New Roman" panose="02020603050405020304" pitchFamily="18" charset="0"/>
              <a:ea typeface="Calibri" panose="020F0502020204030204" pitchFamily="34" charset="0"/>
              <a:cs typeface="+mn-cs"/>
            </a:endParaRPr>
          </a:p>
        </p:txBody>
      </p:sp>
      <p:pic>
        <p:nvPicPr>
          <p:cNvPr id="6" name="Picture 5" descr="A screenshot of a computer&#10;&#10;Description automatically generated">
            <a:extLst>
              <a:ext uri="{FF2B5EF4-FFF2-40B4-BE49-F238E27FC236}">
                <a16:creationId xmlns:a16="http://schemas.microsoft.com/office/drawing/2014/main" id="{37FE9C20-7B5B-6081-4B11-74B8499212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817" y="836126"/>
            <a:ext cx="10439865" cy="5872424"/>
          </a:xfrm>
          <a:prstGeom prst="rect">
            <a:avLst/>
          </a:prstGeom>
        </p:spPr>
      </p:pic>
    </p:spTree>
    <p:extLst>
      <p:ext uri="{BB962C8B-B14F-4D97-AF65-F5344CB8AC3E}">
        <p14:creationId xmlns:p14="http://schemas.microsoft.com/office/powerpoint/2010/main" val="24864308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1138960"/>
          </a:xfrm>
        </p:spPr>
        <p:txBody>
          <a:bodyPr vert="horz" lIns="91440" tIns="45720" rIns="91440" bIns="45720" rtlCol="0">
            <a:normAutofit fontScale="90000"/>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rPr>
              <a:t>It open the same window as the first one, but we will enter all the information needed first like trading partner, bank account , payment date and GL date and the payment method and then choose the invoice.</a:t>
            </a:r>
            <a:endParaRPr lang="en-GB" sz="2400" dirty="0">
              <a:latin typeface="Times New Roman" panose="02020603050405020304" pitchFamily="18" charset="0"/>
              <a:ea typeface="Calibri" panose="020F0502020204030204" pitchFamily="34" charset="0"/>
              <a:cs typeface="+mn-cs"/>
            </a:endParaRPr>
          </a:p>
        </p:txBody>
      </p:sp>
      <p:pic>
        <p:nvPicPr>
          <p:cNvPr id="3" name="Picture 2" descr="A screenshot of a computer&#10;&#10;Description automatically generated">
            <a:extLst>
              <a:ext uri="{FF2B5EF4-FFF2-40B4-BE49-F238E27FC236}">
                <a16:creationId xmlns:a16="http://schemas.microsoft.com/office/drawing/2014/main" id="{CD24D39B-51DB-1CB5-F91D-785BAC9F39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2379" y="1349477"/>
            <a:ext cx="9527241" cy="5359073"/>
          </a:xfrm>
          <a:prstGeom prst="rect">
            <a:avLst/>
          </a:prstGeom>
        </p:spPr>
      </p:pic>
    </p:spTree>
    <p:extLst>
      <p:ext uri="{BB962C8B-B14F-4D97-AF65-F5344CB8AC3E}">
        <p14:creationId xmlns:p14="http://schemas.microsoft.com/office/powerpoint/2010/main" val="2444834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D42CFD02-26F9-E095-9556-53D73E6DDF22}"/>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a:xfrm>
            <a:off x="20" y="10"/>
            <a:ext cx="12191980" cy="6856614"/>
          </a:xfrm>
          <a:prstGeom prst="rect">
            <a:avLst/>
          </a:prstGeom>
        </p:spPr>
      </p:pic>
    </p:spTree>
    <p:extLst>
      <p:ext uri="{BB962C8B-B14F-4D97-AF65-F5344CB8AC3E}">
        <p14:creationId xmlns:p14="http://schemas.microsoft.com/office/powerpoint/2010/main" val="799163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E146-69A2-868A-A123-69D0C2B4F773}"/>
              </a:ext>
            </a:extLst>
          </p:cNvPr>
          <p:cNvSpPr>
            <a:spLocks noGrp="1"/>
          </p:cNvSpPr>
          <p:nvPr>
            <p:ph type="title"/>
          </p:nvPr>
        </p:nvSpPr>
        <p:spPr/>
        <p:txBody>
          <a:bodyPr>
            <a:normAutofit/>
          </a:bodyPr>
          <a:lstStyle/>
          <a:p>
            <a:pPr lvl="0" rtl="0">
              <a:lnSpc>
                <a:spcPct val="107000"/>
              </a:lnSpc>
              <a:spcAft>
                <a:spcPts val="800"/>
              </a:spcAft>
              <a:buSzPts val="1200"/>
              <a:tabLst>
                <a:tab pos="1282700" algn="l"/>
              </a:tabLst>
            </a:pPr>
            <a:r>
              <a:rPr lang="en-US" sz="3600" b="1" dirty="0">
                <a:effectLst/>
                <a:latin typeface="Times New Roman" panose="02020603050405020304" pitchFamily="18" charset="0"/>
                <a:ea typeface="Calibri" panose="020F0502020204030204" pitchFamily="34" charset="0"/>
                <a:cs typeface="Arial" panose="020B0604020202020204" pitchFamily="34" charset="0"/>
              </a:rPr>
              <a:t>Process different types of payments:</a:t>
            </a:r>
            <a:endParaRPr lang="en-GB" sz="32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5C0440B-32DD-2DC4-6498-6885B818E49B}"/>
              </a:ext>
            </a:extLst>
          </p:cNvPr>
          <p:cNvSpPr>
            <a:spLocks noGrp="1"/>
          </p:cNvSpPr>
          <p:nvPr>
            <p:ph idx="1"/>
          </p:nvPr>
        </p:nvSpPr>
        <p:spPr>
          <a:xfrm>
            <a:off x="458694" y="2460729"/>
            <a:ext cx="11274612" cy="2455400"/>
          </a:xfrm>
        </p:spPr>
        <p:txBody>
          <a:bodyPr/>
          <a:lstStyle/>
          <a:p>
            <a:pPr marL="0" indent="0">
              <a:lnSpc>
                <a:spcPct val="107000"/>
              </a:lnSpc>
              <a:spcAft>
                <a:spcPts val="800"/>
              </a:spcAft>
              <a:buSzPts val="1200"/>
              <a:buNone/>
            </a:pPr>
            <a:r>
              <a:rPr lang="en-US" sz="3200" dirty="0">
                <a:effectLst/>
                <a:latin typeface="Times New Roman" panose="02020603050405020304" pitchFamily="18" charset="0"/>
                <a:ea typeface="Calibri" panose="020F0502020204030204" pitchFamily="34" charset="0"/>
                <a:cs typeface="Arial" panose="020B0604020202020204" pitchFamily="34" charset="0"/>
              </a:rPr>
              <a:t>* </a:t>
            </a:r>
            <a:r>
              <a:rPr lang="en-US" sz="3200" dirty="0">
                <a:effectLst/>
                <a:latin typeface="Times New Roman" panose="02020603050405020304" pitchFamily="18" charset="0"/>
                <a:ea typeface="Calibri" panose="020F0502020204030204" pitchFamily="34" charset="0"/>
              </a:rPr>
              <a:t>When we make an invoice, we can choose one from the different payment methods check, electronic payment or bill payables or other types</a:t>
            </a:r>
            <a:endParaRPr lang="en-GB" dirty="0"/>
          </a:p>
        </p:txBody>
      </p:sp>
    </p:spTree>
    <p:extLst>
      <p:ext uri="{BB962C8B-B14F-4D97-AF65-F5344CB8AC3E}">
        <p14:creationId xmlns:p14="http://schemas.microsoft.com/office/powerpoint/2010/main" val="174422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4830-FF2E-F49A-515A-673D3859631C}"/>
              </a:ext>
            </a:extLst>
          </p:cNvPr>
          <p:cNvSpPr>
            <a:spLocks noGrp="1"/>
          </p:cNvSpPr>
          <p:nvPr>
            <p:ph idx="1"/>
          </p:nvPr>
        </p:nvSpPr>
        <p:spPr>
          <a:xfrm>
            <a:off x="529230" y="159980"/>
            <a:ext cx="11133537" cy="528277"/>
          </a:xfrm>
        </p:spPr>
        <p:txBody>
          <a:bodyPr>
            <a:noAutofit/>
          </a:bodyPr>
          <a:lstStyle/>
          <a:p>
            <a:pPr>
              <a:lnSpc>
                <a:spcPct val="115000"/>
              </a:lnSpc>
              <a:spcAft>
                <a:spcPts val="1000"/>
              </a:spcAft>
            </a:pPr>
            <a:r>
              <a:rPr lang="en-GB" sz="2400" kern="100" dirty="0">
                <a:latin typeface="Calibri" panose="020F0502020204030204" pitchFamily="34" charset="0"/>
                <a:ea typeface="Calibri" panose="020F0502020204030204" pitchFamily="34" charset="0"/>
                <a:cs typeface="Arial" panose="020B0604020202020204" pitchFamily="34" charset="0"/>
              </a:rPr>
              <a:t>E</a:t>
            </a:r>
            <a:r>
              <a:rPr lang="en-GB" sz="2400" kern="100" dirty="0">
                <a:effectLst/>
                <a:latin typeface="Calibri" panose="020F0502020204030204" pitchFamily="34" charset="0"/>
                <a:ea typeface="Calibri" panose="020F0502020204030204" pitchFamily="34" charset="0"/>
                <a:cs typeface="Arial" panose="020B0604020202020204" pitchFamily="34" charset="0"/>
              </a:rPr>
              <a:t>ntre the address details and select the purchasing and payment then continue</a:t>
            </a:r>
            <a:endParaRPr lang="en-GB" sz="2400" kern="100" dirty="0">
              <a:effectLst/>
              <a:latin typeface="Aptos" panose="020B0004020202020204" pitchFamily="34" charset="0"/>
              <a:ea typeface="Times New Roman" panose="02020603050405020304" pitchFamily="18" charset="0"/>
              <a:cs typeface="Arial" panose="020B0604020202020204" pitchFamily="34" charset="0"/>
            </a:endParaRPr>
          </a:p>
          <a:p>
            <a:pPr marL="0" indent="0">
              <a:lnSpc>
                <a:spcPct val="115000"/>
              </a:lnSpc>
              <a:spcAft>
                <a:spcPts val="1000"/>
              </a:spcAft>
              <a:buNone/>
            </a:pPr>
            <a:endParaRPr lang="en-GB" sz="2400" kern="100" dirty="0">
              <a:effectLst/>
              <a:latin typeface="Aptos" panose="020B0004020202020204" pitchFamily="34" charset="0"/>
              <a:ea typeface="Times New Roman" panose="02020603050405020304" pitchFamily="18" charset="0"/>
              <a:cs typeface="Arial" panose="020B0604020202020204" pitchFamily="34" charset="0"/>
            </a:endParaRPr>
          </a:p>
        </p:txBody>
      </p:sp>
      <p:sp>
        <p:nvSpPr>
          <p:cNvPr id="2" name="Rectangle 2">
            <a:extLst>
              <a:ext uri="{FF2B5EF4-FFF2-40B4-BE49-F238E27FC236}">
                <a16:creationId xmlns:a16="http://schemas.microsoft.com/office/drawing/2014/main" id="{23054E8B-C0D2-4871-384C-BE44D86759E4}"/>
              </a:ext>
            </a:extLst>
          </p:cNvPr>
          <p:cNvSpPr>
            <a:spLocks noChangeArrowheads="1"/>
          </p:cNvSpPr>
          <p:nvPr/>
        </p:nvSpPr>
        <p:spPr bwMode="auto">
          <a:xfrm>
            <a:off x="2762864" y="15436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Rectangle 2">
            <a:extLst>
              <a:ext uri="{FF2B5EF4-FFF2-40B4-BE49-F238E27FC236}">
                <a16:creationId xmlns:a16="http://schemas.microsoft.com/office/drawing/2014/main" id="{7119B7F3-3879-93C5-DB02-7DF878E09218}"/>
              </a:ext>
            </a:extLst>
          </p:cNvPr>
          <p:cNvSpPr>
            <a:spLocks noChangeArrowheads="1"/>
          </p:cNvSpPr>
          <p:nvPr/>
        </p:nvSpPr>
        <p:spPr bwMode="auto">
          <a:xfrm>
            <a:off x="-2327747" y="688256"/>
            <a:ext cx="244371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5" name="Rectangle 2">
            <a:extLst>
              <a:ext uri="{FF2B5EF4-FFF2-40B4-BE49-F238E27FC236}">
                <a16:creationId xmlns:a16="http://schemas.microsoft.com/office/drawing/2014/main" id="{C138E851-4411-6691-1182-114769BF1C1F}"/>
              </a:ext>
            </a:extLst>
          </p:cNvPr>
          <p:cNvSpPr>
            <a:spLocks noChangeArrowheads="1"/>
          </p:cNvSpPr>
          <p:nvPr/>
        </p:nvSpPr>
        <p:spPr bwMode="auto">
          <a:xfrm>
            <a:off x="-2139767" y="823964"/>
            <a:ext cx="244371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6" name="Rectangle 2">
            <a:extLst>
              <a:ext uri="{FF2B5EF4-FFF2-40B4-BE49-F238E27FC236}">
                <a16:creationId xmlns:a16="http://schemas.microsoft.com/office/drawing/2014/main" id="{1398672B-2414-8DC3-947A-F5DB06B7F728}"/>
              </a:ext>
            </a:extLst>
          </p:cNvPr>
          <p:cNvSpPr>
            <a:spLocks noChangeArrowheads="1"/>
          </p:cNvSpPr>
          <p:nvPr/>
        </p:nvSpPr>
        <p:spPr bwMode="auto">
          <a:xfrm>
            <a:off x="-1401081" y="1699291"/>
            <a:ext cx="21702370" cy="5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8" name="Object 7">
            <a:extLst>
              <a:ext uri="{FF2B5EF4-FFF2-40B4-BE49-F238E27FC236}">
                <a16:creationId xmlns:a16="http://schemas.microsoft.com/office/drawing/2014/main" id="{148DF2CA-89E1-4245-9032-A849346BC593}"/>
              </a:ext>
            </a:extLst>
          </p:cNvPr>
          <p:cNvGraphicFramePr>
            <a:graphicFrameLocks/>
          </p:cNvGraphicFramePr>
          <p:nvPr>
            <p:extLst>
              <p:ext uri="{D42A27DB-BD31-4B8C-83A1-F6EECF244321}">
                <p14:modId xmlns:p14="http://schemas.microsoft.com/office/powerpoint/2010/main" val="399086832"/>
              </p:ext>
            </p:extLst>
          </p:nvPr>
        </p:nvGraphicFramePr>
        <p:xfrm>
          <a:off x="1071824" y="733975"/>
          <a:ext cx="9887578" cy="5964038"/>
        </p:xfrm>
        <a:graphic>
          <a:graphicData uri="http://schemas.openxmlformats.org/presentationml/2006/ole">
            <mc:AlternateContent xmlns:mc="http://schemas.openxmlformats.org/markup-compatibility/2006">
              <mc:Choice xmlns:v="urn:schemas-microsoft-com:vml" Requires="v">
                <p:oleObj spid="_x0000_s5123" name="Picture" r:id="rId3" imgW="0" imgH="0" progId="StaticMetafile">
                  <p:embed/>
                </p:oleObj>
              </mc:Choice>
              <mc:Fallback>
                <p:oleObj name="Picture" r:id="rId3" imgW="0" imgH="0" progId="StaticMetafile">
                  <p:embed/>
                  <p:pic>
                    <p:nvPicPr>
                      <p:cNvPr id="0" name="rectole000000000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824" y="733975"/>
                        <a:ext cx="9887578" cy="5964038"/>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772806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a:extLst>
              <a:ext uri="{FF2B5EF4-FFF2-40B4-BE49-F238E27FC236}">
                <a16:creationId xmlns:a16="http://schemas.microsoft.com/office/drawing/2014/main" id="{88BA3FA7-2264-56DF-95AB-BCA912C0DEC5}"/>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bwMode="auto">
          <a:xfrm>
            <a:off x="20" y="10"/>
            <a:ext cx="12191980" cy="6856614"/>
          </a:xfrm>
          <a:prstGeom prst="rect">
            <a:avLst/>
          </a:prstGeom>
          <a:noFill/>
        </p:spPr>
      </p:pic>
    </p:spTree>
    <p:extLst>
      <p:ext uri="{BB962C8B-B14F-4D97-AF65-F5344CB8AC3E}">
        <p14:creationId xmlns:p14="http://schemas.microsoft.com/office/powerpoint/2010/main" val="30365270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rPr>
              <a:t>we can choose the payment method from the payments screen</a:t>
            </a:r>
            <a:endParaRPr lang="en-GB" sz="2400" dirty="0">
              <a:latin typeface="Times New Roman" panose="02020603050405020304" pitchFamily="18" charset="0"/>
              <a:ea typeface="Calibri" panose="020F0502020204030204" pitchFamily="34" charset="0"/>
              <a:cs typeface="+mn-cs"/>
            </a:endParaRPr>
          </a:p>
        </p:txBody>
      </p:sp>
      <p:pic>
        <p:nvPicPr>
          <p:cNvPr id="4" name="Picture 3" descr="A screenshot of a computer&#10;&#10;Description automatically generated">
            <a:extLst>
              <a:ext uri="{FF2B5EF4-FFF2-40B4-BE49-F238E27FC236}">
                <a16:creationId xmlns:a16="http://schemas.microsoft.com/office/drawing/2014/main" id="{61A62315-4B11-31FB-5681-4DA786DFCE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678" y="851719"/>
            <a:ext cx="10412144" cy="5856831"/>
          </a:xfrm>
          <a:prstGeom prst="rect">
            <a:avLst/>
          </a:prstGeom>
          <a:noFill/>
          <a:ln>
            <a:noFill/>
          </a:ln>
        </p:spPr>
      </p:pic>
    </p:spTree>
    <p:extLst>
      <p:ext uri="{BB962C8B-B14F-4D97-AF65-F5344CB8AC3E}">
        <p14:creationId xmlns:p14="http://schemas.microsoft.com/office/powerpoint/2010/main" val="31036125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E146-69A2-868A-A123-69D0C2B4F773}"/>
              </a:ext>
            </a:extLst>
          </p:cNvPr>
          <p:cNvSpPr>
            <a:spLocks noGrp="1"/>
          </p:cNvSpPr>
          <p:nvPr>
            <p:ph type="title"/>
          </p:nvPr>
        </p:nvSpPr>
        <p:spPr/>
        <p:txBody>
          <a:bodyPr>
            <a:normAutofit/>
          </a:bodyPr>
          <a:lstStyle/>
          <a:p>
            <a:pPr lvl="0" rtl="0">
              <a:lnSpc>
                <a:spcPct val="107000"/>
              </a:lnSpc>
              <a:spcAft>
                <a:spcPts val="800"/>
              </a:spcAft>
              <a:buSzPts val="1200"/>
              <a:tabLst>
                <a:tab pos="1282700" algn="l"/>
              </a:tabLst>
            </a:pPr>
            <a:r>
              <a:rPr lang="en-US" sz="3600" b="1" dirty="0">
                <a:effectLst/>
                <a:latin typeface="Times New Roman" panose="02020603050405020304" pitchFamily="18" charset="0"/>
                <a:ea typeface="Calibri" panose="020F0502020204030204" pitchFamily="34" charset="0"/>
              </a:rPr>
              <a:t>Payment Batch:</a:t>
            </a:r>
            <a:endParaRPr lang="en-GB" sz="32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22840092-AB22-71B6-E5F2-1B0FDC1DF538}"/>
              </a:ext>
            </a:extLst>
          </p:cNvPr>
          <p:cNvSpPr>
            <a:spLocks noGrp="1"/>
          </p:cNvSpPr>
          <p:nvPr>
            <p:ph idx="1"/>
          </p:nvPr>
        </p:nvSpPr>
        <p:spPr>
          <a:xfrm>
            <a:off x="458694" y="2624086"/>
            <a:ext cx="11274612" cy="1609827"/>
          </a:xfrm>
        </p:spPr>
        <p:txBody>
          <a:bodyPr>
            <a:normAutofit/>
          </a:bodyPr>
          <a:lstStyle/>
          <a:p>
            <a:pPr marL="0" lvl="0" indent="0" rtl="0">
              <a:lnSpc>
                <a:spcPct val="107000"/>
              </a:lnSpc>
              <a:buSzPts val="1200"/>
              <a:buNone/>
              <a:tabLst>
                <a:tab pos="1282700" algn="l"/>
              </a:tabLst>
            </a:pPr>
            <a:r>
              <a:rPr lang="en-US" sz="3200" dirty="0">
                <a:effectLst/>
                <a:latin typeface="Times New Roman" panose="02020603050405020304" pitchFamily="18" charset="0"/>
                <a:ea typeface="Calibri" panose="020F0502020204030204" pitchFamily="34" charset="0"/>
                <a:cs typeface="Arial" panose="020B0604020202020204" pitchFamily="34" charset="0"/>
              </a:rPr>
              <a:t>* Create and process payment batches for multiple invoices </a:t>
            </a:r>
            <a:endParaRPr lang="en-GB" sz="32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tabLst>
                <a:tab pos="1282700" algn="l"/>
              </a:tabLst>
            </a:pPr>
            <a:r>
              <a:rPr lang="en-US" sz="3200" dirty="0">
                <a:effectLst/>
                <a:latin typeface="Times New Roman" panose="02020603050405020304" pitchFamily="18" charset="0"/>
                <a:ea typeface="Calibri" panose="020F0502020204030204" pitchFamily="34" charset="0"/>
                <a:cs typeface="Arial" panose="020B0604020202020204" pitchFamily="34" charset="0"/>
              </a:rPr>
              <a:t>First, we created invoices in some day and post it</a:t>
            </a:r>
            <a:endParaRPr lang="en-GB"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744673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97B44D93-B82E-3122-215E-1E010968BC34}"/>
              </a:ext>
            </a:extLst>
          </p:cNvPr>
          <p:cNvPicPr>
            <a:picLocks noChangeAspect="1"/>
          </p:cNvPicPr>
          <p:nvPr/>
        </p:nvPicPr>
        <p:blipFill>
          <a:blip r:embed="rId3" cstate="print">
            <a:alphaModFix/>
            <a:extLst>
              <a:ext uri="{28A0092B-C50C-407E-A947-70E740481C1C}">
                <a14:useLocalDpi xmlns:a14="http://schemas.microsoft.com/office/drawing/2010/main" val="0"/>
              </a:ext>
            </a:extLst>
          </a:blip>
          <a:srcRect b="20"/>
          <a:stretch/>
        </p:blipFill>
        <p:spPr>
          <a:xfrm>
            <a:off x="20" y="10"/>
            <a:ext cx="12191980" cy="6856614"/>
          </a:xfrm>
          <a:prstGeom prst="rect">
            <a:avLst/>
          </a:prstGeom>
        </p:spPr>
      </p:pic>
    </p:spTree>
    <p:extLst>
      <p:ext uri="{BB962C8B-B14F-4D97-AF65-F5344CB8AC3E}">
        <p14:creationId xmlns:p14="http://schemas.microsoft.com/office/powerpoint/2010/main" val="1045120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3AF-66ED-D17D-44D6-481F4C616DD4}"/>
              </a:ext>
            </a:extLst>
          </p:cNvPr>
          <p:cNvSpPr>
            <a:spLocks noGrp="1"/>
          </p:cNvSpPr>
          <p:nvPr>
            <p:ph type="title"/>
          </p:nvPr>
        </p:nvSpPr>
        <p:spPr>
          <a:xfrm>
            <a:off x="429197" y="149450"/>
            <a:ext cx="10895106" cy="725621"/>
          </a:xfrm>
        </p:spPr>
        <p:txBody>
          <a:bodyPr vert="horz" lIns="91440" tIns="45720" rIns="91440" bIns="45720" rtlCol="0">
            <a:normAutofit fontScale="90000"/>
          </a:bodyPr>
          <a:lstStyle/>
          <a:p>
            <a:pPr marL="228600" indent="-228600">
              <a:lnSpc>
                <a:spcPct val="110000"/>
              </a:lnSpc>
              <a:spcBef>
                <a:spcPts val="1000"/>
              </a:spcBef>
              <a:buClr>
                <a:schemeClr val="accent1"/>
              </a:buClr>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From </a:t>
            </a:r>
            <a:r>
              <a:rPr lang="en-US" sz="2400" b="1" dirty="0">
                <a:effectLst/>
                <a:latin typeface="Calibri" panose="020F0502020204030204" pitchFamily="34" charset="0"/>
                <a:ea typeface="Calibri" panose="020F0502020204030204" pitchFamily="34" charset="0"/>
                <a:cs typeface="Arial" panose="020B0604020202020204" pitchFamily="34" charset="0"/>
              </a:rPr>
              <a:t>payments</a:t>
            </a:r>
            <a:r>
              <a:rPr lang="en-US" sz="2400" dirty="0">
                <a:effectLst/>
                <a:latin typeface="Calibri" panose="020F0502020204030204" pitchFamily="34" charset="0"/>
                <a:ea typeface="Calibri" panose="020F0502020204030204" pitchFamily="34" charset="0"/>
                <a:cs typeface="Arial" panose="020B0604020202020204" pitchFamily="34" charset="0"/>
              </a:rPr>
              <a:t> we choose </a:t>
            </a:r>
            <a:r>
              <a:rPr lang="en-US" sz="2400" b="1" dirty="0">
                <a:effectLst/>
                <a:latin typeface="Calibri" panose="020F0502020204030204" pitchFamily="34" charset="0"/>
                <a:ea typeface="Calibri" panose="020F0502020204030204" pitchFamily="34" charset="0"/>
                <a:cs typeface="Arial" panose="020B0604020202020204" pitchFamily="34" charset="0"/>
              </a:rPr>
              <a:t>payment manager</a:t>
            </a:r>
            <a:r>
              <a:rPr lang="en-US" sz="2400" dirty="0">
                <a:effectLst/>
                <a:latin typeface="Calibri" panose="020F0502020204030204" pitchFamily="34" charset="0"/>
                <a:ea typeface="Calibri" panose="020F0502020204030204" pitchFamily="34" charset="0"/>
                <a:cs typeface="Arial" panose="020B0604020202020204" pitchFamily="34" charset="0"/>
              </a:rPr>
              <a:t> and then </a:t>
            </a:r>
            <a:r>
              <a:rPr lang="en-US" sz="2400" b="1" dirty="0">
                <a:effectLst/>
                <a:latin typeface="Calibri" panose="020F0502020204030204" pitchFamily="34" charset="0"/>
                <a:ea typeface="Calibri" panose="020F0502020204030204" pitchFamily="34" charset="0"/>
                <a:cs typeface="Arial" panose="020B0604020202020204" pitchFamily="34" charset="0"/>
              </a:rPr>
              <a:t>submit single payment process request </a:t>
            </a:r>
            <a:r>
              <a:rPr lang="en-US" sz="2400" dirty="0">
                <a:effectLst/>
                <a:latin typeface="Calibri" panose="020F0502020204030204" pitchFamily="34" charset="0"/>
                <a:ea typeface="Calibri" panose="020F0502020204030204" pitchFamily="34" charset="0"/>
                <a:cs typeface="Arial" panose="020B0604020202020204" pitchFamily="34" charset="0"/>
              </a:rPr>
              <a:t>and complete the needed information</a:t>
            </a:r>
            <a:endParaRPr lang="en-GB" sz="2400" dirty="0">
              <a:latin typeface="Times New Roman" panose="02020603050405020304" pitchFamily="18" charset="0"/>
              <a:ea typeface="Calibri" panose="020F0502020204030204" pitchFamily="34" charset="0"/>
              <a:cs typeface="+mn-cs"/>
            </a:endParaRPr>
          </a:p>
        </p:txBody>
      </p:sp>
      <p:pic>
        <p:nvPicPr>
          <p:cNvPr id="7" name="Picture 6" descr="A screenshot of a computer&#10;&#10;Description automatically generated">
            <a:extLst>
              <a:ext uri="{FF2B5EF4-FFF2-40B4-BE49-F238E27FC236}">
                <a16:creationId xmlns:a16="http://schemas.microsoft.com/office/drawing/2014/main" id="{0D4BA30B-3904-475E-ADE8-8DD312AE5F2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897" y="1064030"/>
            <a:ext cx="10274531" cy="5577840"/>
          </a:xfrm>
          <a:prstGeom prst="rect">
            <a:avLst/>
          </a:prstGeom>
          <a:noFill/>
          <a:ln>
            <a:noFill/>
          </a:ln>
        </p:spPr>
      </p:pic>
    </p:spTree>
    <p:extLst>
      <p:ext uri="{BB962C8B-B14F-4D97-AF65-F5344CB8AC3E}">
        <p14:creationId xmlns:p14="http://schemas.microsoft.com/office/powerpoint/2010/main" val="2092741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6C21C98F-F236-4CDF-A060-5F34A86639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ln>
            <a:noFill/>
          </a:ln>
        </p:spPr>
      </p:pic>
    </p:spTree>
    <p:extLst>
      <p:ext uri="{BB962C8B-B14F-4D97-AF65-F5344CB8AC3E}">
        <p14:creationId xmlns:p14="http://schemas.microsoft.com/office/powerpoint/2010/main" val="3557857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00FB0D73-99EA-3730-971C-FD628BA9891F}"/>
              </a:ext>
            </a:extLst>
          </p:cNvPr>
          <p:cNvPicPr>
            <a:picLocks noChangeAspect="1"/>
          </p:cNvPicPr>
          <p:nvPr/>
        </p:nvPicPr>
        <p:blipFill>
          <a:blip r:embed="rId3" cstate="print">
            <a:alphaModFix/>
            <a:extLst>
              <a:ext uri="{28A0092B-C50C-407E-A947-70E740481C1C}">
                <a14:useLocalDpi xmlns:a14="http://schemas.microsoft.com/office/drawing/2010/main" val="0"/>
              </a:ext>
            </a:extLst>
          </a:blip>
          <a:srcRect t="20"/>
          <a:stretch/>
        </p:blipFill>
        <p:spPr bwMode="auto">
          <a:xfrm>
            <a:off x="20" y="10"/>
            <a:ext cx="12191980" cy="6856614"/>
          </a:xfrm>
          <a:prstGeom prst="rect">
            <a:avLst/>
          </a:prstGeom>
          <a:noFill/>
        </p:spPr>
      </p:pic>
    </p:spTree>
    <p:extLst>
      <p:ext uri="{BB962C8B-B14F-4D97-AF65-F5344CB8AC3E}">
        <p14:creationId xmlns:p14="http://schemas.microsoft.com/office/powerpoint/2010/main" val="28046245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E91527E4-0B31-4AEE-3E41-5396CE3A63FC}"/>
              </a:ext>
            </a:extLst>
          </p:cNvPr>
          <p:cNvPicPr>
            <a:picLocks noGrp="1" noChangeAspect="1"/>
          </p:cNvPicPr>
          <p:nvPr>
            <p:ph idx="1"/>
          </p:nvPr>
        </p:nvPicPr>
        <p:blipFill>
          <a:blip r:embed="rId3">
            <a:alphaModFix/>
          </a:blip>
          <a:srcRect t="20"/>
          <a:stretch/>
        </p:blipFill>
        <p:spPr>
          <a:xfrm>
            <a:off x="20" y="10"/>
            <a:ext cx="12191980" cy="6856614"/>
          </a:xfrm>
          <a:prstGeom prst="rect">
            <a:avLst/>
          </a:prstGeom>
        </p:spPr>
      </p:pic>
    </p:spTree>
    <p:extLst>
      <p:ext uri="{BB962C8B-B14F-4D97-AF65-F5344CB8AC3E}">
        <p14:creationId xmlns:p14="http://schemas.microsoft.com/office/powerpoint/2010/main" val="32040111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E146-69A2-868A-A123-69D0C2B4F773}"/>
              </a:ext>
            </a:extLst>
          </p:cNvPr>
          <p:cNvSpPr>
            <a:spLocks noGrp="1"/>
          </p:cNvSpPr>
          <p:nvPr>
            <p:ph type="title"/>
          </p:nvPr>
        </p:nvSpPr>
        <p:spPr/>
        <p:txBody>
          <a:bodyPr>
            <a:normAutofit/>
          </a:bodyPr>
          <a:lstStyle/>
          <a:p>
            <a:pPr>
              <a:lnSpc>
                <a:spcPct val="107000"/>
              </a:lnSpc>
              <a:spcAft>
                <a:spcPts val="800"/>
              </a:spcAft>
              <a:buSzPts val="1200"/>
              <a:tabLst>
                <a:tab pos="1282700" algn="l"/>
              </a:tabLst>
            </a:pPr>
            <a:r>
              <a:rPr lang="en-US" sz="3600" b="1" dirty="0">
                <a:latin typeface="Times New Roman" panose="02020603050405020304" pitchFamily="18" charset="0"/>
                <a:ea typeface="Calibri" panose="020F0502020204030204" pitchFamily="34" charset="0"/>
              </a:rPr>
              <a:t>Handel</a:t>
            </a: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r>
              <a:rPr lang="en-US" sz="3600" b="1" dirty="0">
                <a:latin typeface="Times New Roman" panose="02020603050405020304" pitchFamily="18" charset="0"/>
                <a:ea typeface="Calibri" panose="020F0502020204030204" pitchFamily="34" charset="0"/>
              </a:rPr>
              <a:t>prepayments</a:t>
            </a: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r>
              <a:rPr lang="en-US" sz="3600" b="1" dirty="0">
                <a:latin typeface="Times New Roman" panose="02020603050405020304" pitchFamily="18" charset="0"/>
                <a:ea typeface="Calibri" panose="020F0502020204030204" pitchFamily="34" charset="0"/>
              </a:rPr>
              <a:t>and</a:t>
            </a: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r>
              <a:rPr lang="en-US" sz="3600" b="1" dirty="0">
                <a:latin typeface="Times New Roman" panose="02020603050405020304" pitchFamily="18" charset="0"/>
                <a:ea typeface="Calibri" panose="020F0502020204030204" pitchFamily="34" charset="0"/>
              </a:rPr>
              <a:t>advances</a:t>
            </a:r>
            <a:r>
              <a:rPr lang="en-US" sz="3600" b="1" dirty="0">
                <a:effectLst/>
                <a:latin typeface="Times New Roman" panose="02020603050405020304" pitchFamily="18" charset="0"/>
                <a:ea typeface="Calibri" panose="020F0502020204030204" pitchFamily="34" charset="0"/>
              </a:rPr>
              <a:t>:</a:t>
            </a:r>
            <a:endParaRPr lang="en-GB" sz="32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22840092-AB22-71B6-E5F2-1B0FDC1DF538}"/>
              </a:ext>
            </a:extLst>
          </p:cNvPr>
          <p:cNvSpPr>
            <a:spLocks noGrp="1"/>
          </p:cNvSpPr>
          <p:nvPr>
            <p:ph idx="1"/>
          </p:nvPr>
        </p:nvSpPr>
        <p:spPr>
          <a:xfrm>
            <a:off x="458694" y="2624086"/>
            <a:ext cx="11274612" cy="1609827"/>
          </a:xfrm>
        </p:spPr>
        <p:txBody>
          <a:bodyPr>
            <a:normAutofit fontScale="92500" lnSpcReduction="10000"/>
          </a:bodyPr>
          <a:lstStyle/>
          <a:p>
            <a:pPr marL="0" lvl="0" indent="0" rtl="0">
              <a:lnSpc>
                <a:spcPct val="107000"/>
              </a:lnSpc>
              <a:buSzPts val="1200"/>
              <a:buNone/>
            </a:pPr>
            <a:r>
              <a:rPr lang="en-US" sz="3200" dirty="0">
                <a:effectLst/>
                <a:latin typeface="Calibri" panose="020F0502020204030204" pitchFamily="34" charset="0"/>
                <a:ea typeface="Calibri" panose="020F0502020204030204" pitchFamily="34" charset="0"/>
                <a:cs typeface="Arial" panose="020B0604020202020204" pitchFamily="34" charset="0"/>
              </a:rPr>
              <a:t>* Learn how to process supplier prepayments and advances </a:t>
            </a:r>
            <a:endParaRPr lang="en-GB" sz="3200" dirty="0">
              <a:effectLst/>
              <a:latin typeface="Calibri" panose="020F0502020204030204" pitchFamily="34" charset="0"/>
              <a:ea typeface="Calibri" panose="020F0502020204030204" pitchFamily="34" charset="0"/>
              <a:cs typeface="Arial" panose="020B0604020202020204" pitchFamily="34" charset="0"/>
            </a:endParaRPr>
          </a:p>
          <a:p>
            <a:pPr marL="914400">
              <a:lnSpc>
                <a:spcPct val="107000"/>
              </a:lnSpc>
              <a:spcAft>
                <a:spcPts val="800"/>
              </a:spcAft>
            </a:pPr>
            <a:r>
              <a:rPr lang="en-US" sz="3200" dirty="0">
                <a:effectLst/>
                <a:latin typeface="Calibri" panose="020F0502020204030204" pitchFamily="34" charset="0"/>
                <a:ea typeface="Calibri" panose="020F0502020204030204" pitchFamily="34" charset="0"/>
                <a:cs typeface="Arial" panose="020B0604020202020204" pitchFamily="34" charset="0"/>
              </a:rPr>
              <a:t>When making a prepayment to supplier first we create an invoice from prepayment type.</a:t>
            </a:r>
            <a:endParaRPr lang="en-GB"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91609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89949973-B9A4-72EA-ECB9-4DE263F67AFD}"/>
              </a:ext>
            </a:extLst>
          </p:cNvPr>
          <p:cNvPicPr>
            <a:picLocks noGrp="1" noChangeAspect="1"/>
          </p:cNvPicPr>
          <p:nvPr>
            <p:ph idx="1"/>
          </p:nvPr>
        </p:nvPicPr>
        <p:blipFill>
          <a:blip r:embed="rId3" cstate="print">
            <a:alphaModFix/>
            <a:extLst>
              <a:ext uri="{28A0092B-C50C-407E-A947-70E740481C1C}">
                <a14:useLocalDpi xmlns:a14="http://schemas.microsoft.com/office/drawing/2010/main" val="0"/>
              </a:ext>
            </a:extLst>
          </a:blip>
          <a:srcRect b="20"/>
          <a:stretch/>
        </p:blipFill>
        <p:spPr>
          <a:xfrm>
            <a:off x="20" y="10"/>
            <a:ext cx="12191980" cy="6856614"/>
          </a:xfrm>
          <a:prstGeom prst="rect">
            <a:avLst/>
          </a:prstGeom>
        </p:spPr>
      </p:pic>
    </p:spTree>
    <p:extLst>
      <p:ext uri="{BB962C8B-B14F-4D97-AF65-F5344CB8AC3E}">
        <p14:creationId xmlns:p14="http://schemas.microsoft.com/office/powerpoint/2010/main" val="1705814353"/>
      </p:ext>
    </p:extLst>
  </p:cSld>
  <p:clrMapOvr>
    <a:masterClrMapping/>
  </p:clrMapOvr>
</p:sld>
</file>

<file path=ppt/theme/theme1.xml><?xml version="1.0" encoding="utf-8"?>
<a:theme xmlns:a="http://schemas.openxmlformats.org/drawingml/2006/main" name="Dappled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2191</TotalTime>
  <Words>1559</Words>
  <Application>Microsoft Office PowerPoint</Application>
  <PresentationFormat>Widescreen</PresentationFormat>
  <Paragraphs>223</Paragraphs>
  <Slides>143</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143</vt:i4>
      </vt:variant>
    </vt:vector>
  </HeadingPairs>
  <TitlesOfParts>
    <vt:vector size="153" baseType="lpstr">
      <vt:lpstr>Aptos</vt:lpstr>
      <vt:lpstr>Arial</vt:lpstr>
      <vt:lpstr>Avenir Next LT Pro</vt:lpstr>
      <vt:lpstr>AvenirNext LT Pro Medium</vt:lpstr>
      <vt:lpstr>Calibri</vt:lpstr>
      <vt:lpstr>Sabon Next LT</vt:lpstr>
      <vt:lpstr>Symbol</vt:lpstr>
      <vt:lpstr>Times New Roman</vt:lpstr>
      <vt:lpstr>DappledVTI</vt:lpstr>
      <vt:lpstr>Picture</vt:lpstr>
      <vt:lpstr>Accounts Payable Operations and Reporting in Oracle ERP</vt:lpstr>
      <vt:lpstr>About Us:</vt:lpstr>
      <vt:lpstr>Supplier Invoices</vt:lpstr>
      <vt:lpstr>Payables, Vision Operation (USA)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invoices:</vt:lpstr>
      <vt:lpstr>PowerPoint Presentation</vt:lpstr>
      <vt:lpstr>PowerPoint Presentation</vt:lpstr>
      <vt:lpstr>PowerPoint Presentation</vt:lpstr>
      <vt:lpstr>PowerPoint Presentation</vt:lpstr>
      <vt:lpstr>Now the invoice is validated and accounted</vt:lpstr>
      <vt:lpstr>PowerPoint Presentation</vt:lpstr>
      <vt:lpstr>Distribution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credit memo:</vt:lpstr>
      <vt:lpstr>PowerPoint Presentation</vt:lpstr>
      <vt:lpstr>PowerPoint Presentation</vt:lpstr>
      <vt:lpstr>PowerPoint Presentation</vt:lpstr>
      <vt:lpstr>Tax for the invoice:</vt:lpstr>
      <vt:lpstr>PowerPoint Presentation</vt:lpstr>
      <vt:lpstr>PowerPoint Presentation</vt:lpstr>
      <vt:lpstr>PowerPoint Presentation</vt:lpstr>
      <vt:lpstr>create a 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tax:</vt:lpstr>
      <vt:lpstr>PowerPoint Presentation</vt:lpstr>
      <vt:lpstr>PowerPoint Presentation</vt:lpstr>
      <vt:lpstr>PowerPoint Presentation</vt:lpstr>
      <vt:lpstr>PowerPoint Presentation</vt:lpstr>
      <vt:lpstr>PowerPoint Presentation</vt:lpstr>
      <vt:lpstr>PowerPoint Presentation</vt:lpstr>
      <vt:lpstr>Create an invoice batch: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Payment to the invoice:</vt:lpstr>
      <vt:lpstr>PowerPoint Presentation</vt:lpstr>
      <vt:lpstr>Add the following:</vt:lpstr>
      <vt:lpstr>PowerPoint Presentation</vt:lpstr>
      <vt:lpstr>PowerPoint Presentation</vt:lpstr>
      <vt:lpstr>PowerPoint Presentation</vt:lpstr>
      <vt:lpstr>Discount:</vt:lpstr>
      <vt:lpstr>PowerPoint Presentation</vt:lpstr>
      <vt:lpstr>PowerPoint Presentation</vt:lpstr>
      <vt:lpstr>PowerPoint Presentation</vt:lpstr>
      <vt:lpstr>Create an invoice for the discount </vt:lpstr>
      <vt:lpstr>PowerPoint Presentation</vt:lpstr>
      <vt:lpstr>PowerPoint Presentation</vt:lpstr>
      <vt:lpstr>PowerPoint Presentation</vt:lpstr>
      <vt:lpstr>PowerPoint Presentation</vt:lpstr>
      <vt:lpstr>PowerPoint Presentation</vt:lpstr>
      <vt:lpstr>PowerPoint Presentation</vt:lpstr>
      <vt:lpstr>Payment Processing and Cash Management</vt:lpstr>
      <vt:lpstr>Process supplier payments:</vt:lpstr>
      <vt:lpstr>PowerPoint Presentation</vt:lpstr>
      <vt:lpstr>PowerPoint Presentation</vt:lpstr>
      <vt:lpstr>PowerPoint Presentation</vt:lpstr>
      <vt:lpstr>We can see the transaction entries from tools , view accounting</vt:lpstr>
      <vt:lpstr>The second way to make payment to the invoice is through payments form</vt:lpstr>
      <vt:lpstr>It open the same window as the first one, but we will enter all the information needed first like trading partner, bank account , payment date and GL date and the payment method and then choose the invoice.</vt:lpstr>
      <vt:lpstr>PowerPoint Presentation</vt:lpstr>
      <vt:lpstr>Process different types of payments:</vt:lpstr>
      <vt:lpstr>PowerPoint Presentation</vt:lpstr>
      <vt:lpstr>we can choose the payment method from the payments screen</vt:lpstr>
      <vt:lpstr>Payment Batch:</vt:lpstr>
      <vt:lpstr>PowerPoint Presentation</vt:lpstr>
      <vt:lpstr>From payments we choose payment manager and then submit single payment process request and complete the needed information</vt:lpstr>
      <vt:lpstr>PowerPoint Presentation</vt:lpstr>
      <vt:lpstr>PowerPoint Presentation</vt:lpstr>
      <vt:lpstr>PowerPoint Presentation</vt:lpstr>
      <vt:lpstr>Handel prepayments and advances:</vt:lpstr>
      <vt:lpstr>PowerPoint Presentation</vt:lpstr>
      <vt:lpstr>Apply the prepayment to future invoice:</vt:lpstr>
      <vt:lpstr>PowerPoint Presentation</vt:lpstr>
      <vt:lpstr>PowerPoint Presentation</vt:lpstr>
      <vt:lpstr>PowerPoint Presentation</vt:lpstr>
      <vt:lpstr>Select the amount and then click apply and then the invoice appears paid:</vt:lpstr>
      <vt:lpstr>Void payments and refunds:</vt:lpstr>
      <vt:lpstr>PowerPoint Presentation</vt:lpstr>
      <vt:lpstr>After void, the payment the amount is reversed</vt:lpstr>
      <vt:lpstr>PowerPoint Presentation</vt:lpstr>
      <vt:lpstr>Record refund from suppliers and apply them to the appropriate:</vt:lpstr>
      <vt:lpstr>PowerPoint Presentation</vt:lpstr>
      <vt:lpstr>PowerPoint Presentation</vt:lpstr>
      <vt:lpstr>Cash  Management:</vt:lpstr>
      <vt:lpstr>Fist manual clearing </vt:lpstr>
      <vt:lpstr>Choose the AP payment and write the bank account number then click find</vt:lpstr>
      <vt:lpstr>Choose the payment and click clear transaction</vt:lpstr>
      <vt:lpstr>PowerPoint Presentation</vt:lpstr>
      <vt:lpstr>PowerPoint Presentation</vt:lpstr>
      <vt:lpstr>The transaction become crediting the cash to the liability</vt:lpstr>
      <vt:lpstr>Second the bank statement reconciliation</vt:lpstr>
      <vt:lpstr>Enter the bank account and the number and the date then click available</vt:lpstr>
      <vt:lpstr>The payments choose one then click reconcile</vt:lpstr>
      <vt:lpstr>The payments choose one then click reconcile</vt:lpstr>
      <vt:lpstr>PowerPoint Presentation</vt:lpstr>
      <vt:lpstr>When create the account we see that the payment reconciled</vt:lpstr>
      <vt:lpstr>Period Ending, Closing and Reporting</vt:lpstr>
      <vt:lpstr>AP period-end close:</vt:lpstr>
      <vt:lpstr>Choose accounting → control payables periods</vt:lpstr>
      <vt:lpstr>Enter the ledger name</vt:lpstr>
      <vt:lpstr>Choose the period ended to close it</vt:lpstr>
      <vt:lpstr>PowerPoint Presentation</vt:lpstr>
      <vt:lpstr>Ensure all invoices and payments are posted before closing the period:</vt:lpstr>
      <vt:lpstr>If there are unposted invoice or payment the period would not close until handle these problem</vt:lpstr>
      <vt:lpstr>We can see the exceptions review and solve the problem</vt:lpstr>
      <vt:lpstr>Generate financial reports:</vt:lpstr>
      <vt:lpstr>We can make these report from view → requests</vt:lpstr>
      <vt:lpstr>We write the needed request and then submit it (Invoice register)</vt:lpstr>
      <vt:lpstr>We can see the invoice register show all the invoices related to a supplier in particular period or date</vt:lpstr>
      <vt:lpstr>Payment register</vt:lpstr>
      <vt:lpstr>The payment register also show the payment to a particular supplier in a period</vt:lpstr>
      <vt:lpstr>Supplier paid invoices history:</vt:lpstr>
      <vt:lpstr>Review the Reports for Accuracy and Completeness:</vt:lpstr>
      <vt:lpstr>PowerPoint Presentation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Accounts Payable Operations and Reporting in Oracle ERP</dc:title>
  <dc:creator>Nada Ahmed Seddik</dc:creator>
  <cp:lastModifiedBy>Mohamed S170774</cp:lastModifiedBy>
  <cp:revision>13</cp:revision>
  <dcterms:created xsi:type="dcterms:W3CDTF">2024-10-19T19:28:02Z</dcterms:created>
  <dcterms:modified xsi:type="dcterms:W3CDTF">2024-10-31T14:20:36Z</dcterms:modified>
</cp:coreProperties>
</file>